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77"/>
  </p:notesMasterIdLst>
  <p:sldIdLst>
    <p:sldId id="256" r:id="rId2"/>
    <p:sldId id="1404" r:id="rId3"/>
    <p:sldId id="257" r:id="rId4"/>
    <p:sldId id="1410" r:id="rId5"/>
    <p:sldId id="1411" r:id="rId6"/>
    <p:sldId id="258" r:id="rId7"/>
    <p:sldId id="1406" r:id="rId8"/>
    <p:sldId id="259" r:id="rId9"/>
    <p:sldId id="260" r:id="rId10"/>
    <p:sldId id="261" r:id="rId11"/>
    <p:sldId id="262" r:id="rId12"/>
    <p:sldId id="264" r:id="rId13"/>
    <p:sldId id="263" r:id="rId14"/>
    <p:sldId id="1389" r:id="rId15"/>
    <p:sldId id="1371" r:id="rId16"/>
    <p:sldId id="1372" r:id="rId17"/>
    <p:sldId id="1292" r:id="rId18"/>
    <p:sldId id="274" r:id="rId19"/>
    <p:sldId id="1130" r:id="rId20"/>
    <p:sldId id="1407" r:id="rId21"/>
    <p:sldId id="1132" r:id="rId22"/>
    <p:sldId id="1133" r:id="rId23"/>
    <p:sldId id="1134" r:id="rId24"/>
    <p:sldId id="282" r:id="rId25"/>
    <p:sldId id="1136" r:id="rId26"/>
    <p:sldId id="291" r:id="rId27"/>
    <p:sldId id="292" r:id="rId28"/>
    <p:sldId id="293" r:id="rId29"/>
    <p:sldId id="294" r:id="rId30"/>
    <p:sldId id="295" r:id="rId31"/>
    <p:sldId id="296" r:id="rId32"/>
    <p:sldId id="1143" r:id="rId33"/>
    <p:sldId id="299" r:id="rId34"/>
    <p:sldId id="300" r:id="rId35"/>
    <p:sldId id="1256" r:id="rId36"/>
    <p:sldId id="1293" r:id="rId37"/>
    <p:sldId id="1375" r:id="rId38"/>
    <p:sldId id="1374" r:id="rId39"/>
    <p:sldId id="1408" r:id="rId40"/>
    <p:sldId id="1382" r:id="rId41"/>
    <p:sldId id="1409" r:id="rId42"/>
    <p:sldId id="1386" r:id="rId43"/>
    <p:sldId id="1363" r:id="rId44"/>
    <p:sldId id="1383" r:id="rId45"/>
    <p:sldId id="1376" r:id="rId46"/>
    <p:sldId id="1257" r:id="rId47"/>
    <p:sldId id="1165" r:id="rId48"/>
    <p:sldId id="1342" r:id="rId49"/>
    <p:sldId id="1278" r:id="rId50"/>
    <p:sldId id="1387" r:id="rId51"/>
    <p:sldId id="1388" r:id="rId52"/>
    <p:sldId id="1412" r:id="rId53"/>
    <p:sldId id="1394" r:id="rId54"/>
    <p:sldId id="1413" r:id="rId55"/>
    <p:sldId id="1390" r:id="rId56"/>
    <p:sldId id="320" r:id="rId57"/>
    <p:sldId id="1391" r:id="rId58"/>
    <p:sldId id="1392" r:id="rId59"/>
    <p:sldId id="1378" r:id="rId60"/>
    <p:sldId id="355" r:id="rId61"/>
    <p:sldId id="1367" r:id="rId62"/>
    <p:sldId id="1368" r:id="rId63"/>
    <p:sldId id="1325" r:id="rId64"/>
    <p:sldId id="1316" r:id="rId65"/>
    <p:sldId id="1393" r:id="rId66"/>
    <p:sldId id="1377" r:id="rId67"/>
    <p:sldId id="1395" r:id="rId68"/>
    <p:sldId id="1396" r:id="rId69"/>
    <p:sldId id="1397" r:id="rId70"/>
    <p:sldId id="1398" r:id="rId71"/>
    <p:sldId id="1399" r:id="rId72"/>
    <p:sldId id="1400" r:id="rId73"/>
    <p:sldId id="1401" r:id="rId74"/>
    <p:sldId id="1402" r:id="rId75"/>
    <p:sldId id="1403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81"/>
    <p:restoredTop sz="77809"/>
  </p:normalViewPr>
  <p:slideViewPr>
    <p:cSldViewPr snapToGrid="0" snapToObjects="1">
      <p:cViewPr varScale="1">
        <p:scale>
          <a:sx n="93" d="100"/>
          <a:sy n="93" d="100"/>
        </p:scale>
        <p:origin x="1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 dirty="0"/>
            <a:t>Use base R functions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Use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 dirty="0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33EFBC40-3198-BA4A-9C7C-AC1194A8F676}" type="pres">
      <dgm:prSet presAssocID="{66A86DA9-0356-45AF-B323-DC6DB6CC42D5}" presName="vert0" presStyleCnt="0">
        <dgm:presLayoutVars>
          <dgm:dir/>
          <dgm:animOne val="branch"/>
          <dgm:animLvl val="lvl"/>
        </dgm:presLayoutVars>
      </dgm:prSet>
      <dgm:spPr/>
    </dgm:pt>
    <dgm:pt modelId="{6C55AAC3-FE8B-5841-9D96-9A78F39D4B5E}" type="pres">
      <dgm:prSet presAssocID="{05FE8EEC-5968-4F7C-9152-DA5BBD6F9C3D}" presName="thickLine" presStyleLbl="alignNode1" presStyleIdx="0" presStyleCnt="3"/>
      <dgm:spPr/>
    </dgm:pt>
    <dgm:pt modelId="{B3759382-FD29-2847-8B75-5B86659D8215}" type="pres">
      <dgm:prSet presAssocID="{05FE8EEC-5968-4F7C-9152-DA5BBD6F9C3D}" presName="horz1" presStyleCnt="0"/>
      <dgm:spPr/>
    </dgm:pt>
    <dgm:pt modelId="{61EC9EE0-A3F1-9242-A2BF-5DD070880F9D}" type="pres">
      <dgm:prSet presAssocID="{05FE8EEC-5968-4F7C-9152-DA5BBD6F9C3D}" presName="tx1" presStyleLbl="revTx" presStyleIdx="0" presStyleCnt="3"/>
      <dgm:spPr/>
    </dgm:pt>
    <dgm:pt modelId="{4253DC48-396C-294B-BD18-D5BD28790C18}" type="pres">
      <dgm:prSet presAssocID="{05FE8EEC-5968-4F7C-9152-DA5BBD6F9C3D}" presName="vert1" presStyleCnt="0"/>
      <dgm:spPr/>
    </dgm:pt>
    <dgm:pt modelId="{A78DE7E5-8FB7-904B-BECA-AB55939EE93A}" type="pres">
      <dgm:prSet presAssocID="{F2BC75BE-572B-493E-BEBC-C1E4D8E7A3A5}" presName="thickLine" presStyleLbl="alignNode1" presStyleIdx="1" presStyleCnt="3"/>
      <dgm:spPr/>
    </dgm:pt>
    <dgm:pt modelId="{1295C078-0761-6E4C-80FC-72DA8117117C}" type="pres">
      <dgm:prSet presAssocID="{F2BC75BE-572B-493E-BEBC-C1E4D8E7A3A5}" presName="horz1" presStyleCnt="0"/>
      <dgm:spPr/>
    </dgm:pt>
    <dgm:pt modelId="{9B085222-B70E-9D48-AE0D-BD895A5BCF23}" type="pres">
      <dgm:prSet presAssocID="{F2BC75BE-572B-493E-BEBC-C1E4D8E7A3A5}" presName="tx1" presStyleLbl="revTx" presStyleIdx="1" presStyleCnt="3"/>
      <dgm:spPr/>
    </dgm:pt>
    <dgm:pt modelId="{B5FB435E-8B0C-9B41-93E7-4C87E58E0BD0}" type="pres">
      <dgm:prSet presAssocID="{F2BC75BE-572B-493E-BEBC-C1E4D8E7A3A5}" presName="vert1" presStyleCnt="0"/>
      <dgm:spPr/>
    </dgm:pt>
    <dgm:pt modelId="{54D9873E-FB9D-A04A-8845-604E3ADE173D}" type="pres">
      <dgm:prSet presAssocID="{524EE703-FD98-46EE-A21D-FBEE713CB3B3}" presName="thickLine" presStyleLbl="alignNode1" presStyleIdx="2" presStyleCnt="3"/>
      <dgm:spPr/>
    </dgm:pt>
    <dgm:pt modelId="{0B810C2C-9086-274F-9465-774922C3A564}" type="pres">
      <dgm:prSet presAssocID="{524EE703-FD98-46EE-A21D-FBEE713CB3B3}" presName="horz1" presStyleCnt="0"/>
      <dgm:spPr/>
    </dgm:pt>
    <dgm:pt modelId="{1A06DFD6-C3F8-B044-B4EB-B624351048F1}" type="pres">
      <dgm:prSet presAssocID="{524EE703-FD98-46EE-A21D-FBEE713CB3B3}" presName="tx1" presStyleLbl="revTx" presStyleIdx="2" presStyleCnt="3"/>
      <dgm:spPr/>
    </dgm:pt>
    <dgm:pt modelId="{83493432-D6A3-B841-BE48-FC323E147C44}" type="pres">
      <dgm:prSet presAssocID="{524EE703-FD98-46EE-A21D-FBEE713CB3B3}" presName="vert1" presStyleCnt="0"/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BA87113C-C2FE-2E42-8684-8859DF2ED6F4}" type="presOf" srcId="{524EE703-FD98-46EE-A21D-FBEE713CB3B3}" destId="{1A06DFD6-C3F8-B044-B4EB-B624351048F1}" srcOrd="0" destOrd="0" presId="urn:microsoft.com/office/officeart/2008/layout/Lined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E69AD68E-8A6D-C341-8357-391FA2EA6D7C}" type="presOf" srcId="{F2BC75BE-572B-493E-BEBC-C1E4D8E7A3A5}" destId="{9B085222-B70E-9D48-AE0D-BD895A5BCF23}" srcOrd="0" destOrd="0" presId="urn:microsoft.com/office/officeart/2008/layout/LinedList"/>
    <dgm:cxn modelId="{E09AB3B9-C2CF-404C-8217-9D3F224D3034}" type="presOf" srcId="{05FE8EEC-5968-4F7C-9152-DA5BBD6F9C3D}" destId="{61EC9EE0-A3F1-9242-A2BF-5DD070880F9D}" srcOrd="0" destOrd="0" presId="urn:microsoft.com/office/officeart/2008/layout/LinedList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8F7D77CB-C75E-6D4E-8C5F-DC83234C7B8D}" type="presOf" srcId="{66A86DA9-0356-45AF-B323-DC6DB6CC42D5}" destId="{33EFBC40-3198-BA4A-9C7C-AC1194A8F676}" srcOrd="0" destOrd="0" presId="urn:microsoft.com/office/officeart/2008/layout/LinedList"/>
    <dgm:cxn modelId="{B0DB527A-D728-E14E-85D0-A5D3E9CC3B11}" type="presParOf" srcId="{33EFBC40-3198-BA4A-9C7C-AC1194A8F676}" destId="{6C55AAC3-FE8B-5841-9D96-9A78F39D4B5E}" srcOrd="0" destOrd="0" presId="urn:microsoft.com/office/officeart/2008/layout/LinedList"/>
    <dgm:cxn modelId="{B2D0EB6F-E97E-2143-96A3-B19CC1FE7C4F}" type="presParOf" srcId="{33EFBC40-3198-BA4A-9C7C-AC1194A8F676}" destId="{B3759382-FD29-2847-8B75-5B86659D8215}" srcOrd="1" destOrd="0" presId="urn:microsoft.com/office/officeart/2008/layout/LinedList"/>
    <dgm:cxn modelId="{2DFAA74E-ED2B-0E42-95AF-DEB1AAD90DB1}" type="presParOf" srcId="{B3759382-FD29-2847-8B75-5B86659D8215}" destId="{61EC9EE0-A3F1-9242-A2BF-5DD070880F9D}" srcOrd="0" destOrd="0" presId="urn:microsoft.com/office/officeart/2008/layout/LinedList"/>
    <dgm:cxn modelId="{FC1AD372-C420-B849-B1CD-DDD8EC70F5BF}" type="presParOf" srcId="{B3759382-FD29-2847-8B75-5B86659D8215}" destId="{4253DC48-396C-294B-BD18-D5BD28790C18}" srcOrd="1" destOrd="0" presId="urn:microsoft.com/office/officeart/2008/layout/LinedList"/>
    <dgm:cxn modelId="{0A58B583-38EB-804B-9F3B-C2FBC29927CE}" type="presParOf" srcId="{33EFBC40-3198-BA4A-9C7C-AC1194A8F676}" destId="{A78DE7E5-8FB7-904B-BECA-AB55939EE93A}" srcOrd="2" destOrd="0" presId="urn:microsoft.com/office/officeart/2008/layout/LinedList"/>
    <dgm:cxn modelId="{9C851309-C889-B448-BB64-549E2A8E55A5}" type="presParOf" srcId="{33EFBC40-3198-BA4A-9C7C-AC1194A8F676}" destId="{1295C078-0761-6E4C-80FC-72DA8117117C}" srcOrd="3" destOrd="0" presId="urn:microsoft.com/office/officeart/2008/layout/LinedList"/>
    <dgm:cxn modelId="{806834BD-EA01-3D42-BF1D-98EAA718493B}" type="presParOf" srcId="{1295C078-0761-6E4C-80FC-72DA8117117C}" destId="{9B085222-B70E-9D48-AE0D-BD895A5BCF23}" srcOrd="0" destOrd="0" presId="urn:microsoft.com/office/officeart/2008/layout/LinedList"/>
    <dgm:cxn modelId="{858EA28C-47E5-3541-AAD7-7553132432A1}" type="presParOf" srcId="{1295C078-0761-6E4C-80FC-72DA8117117C}" destId="{B5FB435E-8B0C-9B41-93E7-4C87E58E0BD0}" srcOrd="1" destOrd="0" presId="urn:microsoft.com/office/officeart/2008/layout/LinedList"/>
    <dgm:cxn modelId="{0D342D45-B720-9048-A7BB-E074DD279A61}" type="presParOf" srcId="{33EFBC40-3198-BA4A-9C7C-AC1194A8F676}" destId="{54D9873E-FB9D-A04A-8845-604E3ADE173D}" srcOrd="4" destOrd="0" presId="urn:microsoft.com/office/officeart/2008/layout/LinedList"/>
    <dgm:cxn modelId="{3291437C-3A5B-3645-844C-AF49F85500EA}" type="presParOf" srcId="{33EFBC40-3198-BA4A-9C7C-AC1194A8F676}" destId="{0B810C2C-9086-274F-9465-774922C3A564}" srcOrd="5" destOrd="0" presId="urn:microsoft.com/office/officeart/2008/layout/LinedList"/>
    <dgm:cxn modelId="{B59AB5E4-DB4A-A647-A42F-9832132307A5}" type="presParOf" srcId="{0B810C2C-9086-274F-9465-774922C3A564}" destId="{1A06DFD6-C3F8-B044-B4EB-B624351048F1}" srcOrd="0" destOrd="0" presId="urn:microsoft.com/office/officeart/2008/layout/LinedList"/>
    <dgm:cxn modelId="{DBE1C53B-1C2B-C04A-A7E0-D97AD3C3C908}" type="presParOf" srcId="{0B810C2C-9086-274F-9465-774922C3A564}" destId="{83493432-D6A3-B841-BE48-FC323E147C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Made by different people so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Would be very slow to load everything every time, so load only what you need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5AAC3-FE8B-5841-9D96-9A78F39D4B5E}">
      <dsp:nvSpPr>
        <dsp:cNvPr id="0" name=""/>
        <dsp:cNvSpPr/>
      </dsp:nvSpPr>
      <dsp:spPr>
        <a:xfrm>
          <a:off x="0" y="2479"/>
          <a:ext cx="631626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EC9EE0-A3F1-9242-A2BF-5DD070880F9D}">
      <dsp:nvSpPr>
        <dsp:cNvPr id="0" name=""/>
        <dsp:cNvSpPr/>
      </dsp:nvSpPr>
      <dsp:spPr>
        <a:xfrm>
          <a:off x="0" y="2479"/>
          <a:ext cx="6316266" cy="1690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400" kern="1200" dirty="0"/>
            <a:t>Use base R functions</a:t>
          </a:r>
        </a:p>
      </dsp:txBody>
      <dsp:txXfrm>
        <a:off x="0" y="2479"/>
        <a:ext cx="6316266" cy="1690740"/>
      </dsp:txXfrm>
    </dsp:sp>
    <dsp:sp modelId="{A78DE7E5-8FB7-904B-BECA-AB55939EE93A}">
      <dsp:nvSpPr>
        <dsp:cNvPr id="0" name=""/>
        <dsp:cNvSpPr/>
      </dsp:nvSpPr>
      <dsp:spPr>
        <a:xfrm>
          <a:off x="0" y="1693219"/>
          <a:ext cx="6316266" cy="0"/>
        </a:xfrm>
        <a:prstGeom prst="line">
          <a:avLst/>
        </a:prstGeom>
        <a:solidFill>
          <a:schemeClr val="accent2">
            <a:hueOff val="-1012961"/>
            <a:satOff val="-7749"/>
            <a:lumOff val="-96"/>
            <a:alphaOff val="0"/>
          </a:schemeClr>
        </a:solidFill>
        <a:ln w="12700" cap="flat" cmpd="sng" algn="ctr">
          <a:solidFill>
            <a:schemeClr val="accent2">
              <a:hueOff val="-1012961"/>
              <a:satOff val="-7749"/>
              <a:lumOff val="-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85222-B70E-9D48-AE0D-BD895A5BCF23}">
      <dsp:nvSpPr>
        <dsp:cNvPr id="0" name=""/>
        <dsp:cNvSpPr/>
      </dsp:nvSpPr>
      <dsp:spPr>
        <a:xfrm>
          <a:off x="0" y="1693219"/>
          <a:ext cx="6316266" cy="1690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400" kern="1200" dirty="0"/>
            <a:t>Use the </a:t>
          </a:r>
          <a:r>
            <a:rPr lang="en-US" sz="3400" kern="1200" dirty="0" err="1"/>
            <a:t>tidyverse</a:t>
          </a:r>
          <a:r>
            <a:rPr lang="en-US" sz="3400" kern="1200" dirty="0"/>
            <a:t> collection of packages </a:t>
          </a:r>
        </a:p>
      </dsp:txBody>
      <dsp:txXfrm>
        <a:off x="0" y="1693219"/>
        <a:ext cx="6316266" cy="1690740"/>
      </dsp:txXfrm>
    </dsp:sp>
    <dsp:sp modelId="{54D9873E-FB9D-A04A-8845-604E3ADE173D}">
      <dsp:nvSpPr>
        <dsp:cNvPr id="0" name=""/>
        <dsp:cNvSpPr/>
      </dsp:nvSpPr>
      <dsp:spPr>
        <a:xfrm>
          <a:off x="0" y="3383960"/>
          <a:ext cx="6316266" cy="0"/>
        </a:xfrm>
        <a:prstGeom prst="line">
          <a:avLst/>
        </a:prstGeom>
        <a:solidFill>
          <a:schemeClr val="accent2">
            <a:hueOff val="-2025922"/>
            <a:satOff val="-15499"/>
            <a:lumOff val="-192"/>
            <a:alphaOff val="0"/>
          </a:schemeClr>
        </a:solidFill>
        <a:ln w="12700" cap="flat" cmpd="sng" algn="ctr">
          <a:solidFill>
            <a:schemeClr val="accent2">
              <a:hueOff val="-2025922"/>
              <a:satOff val="-15499"/>
              <a:lumOff val="-1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6DFD6-C3F8-B044-B4EB-B624351048F1}">
      <dsp:nvSpPr>
        <dsp:cNvPr id="0" name=""/>
        <dsp:cNvSpPr/>
      </dsp:nvSpPr>
      <dsp:spPr>
        <a:xfrm>
          <a:off x="0" y="3383960"/>
          <a:ext cx="6316266" cy="1690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400" kern="1200" dirty="0"/>
            <a:t>Specifically designed for data science</a:t>
          </a:r>
        </a:p>
      </dsp:txBody>
      <dsp:txXfrm>
        <a:off x="0" y="3383960"/>
        <a:ext cx="6316266" cy="1690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Made by different people so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Would be very slow to load everything every time, so load only what you need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3BBF5-A71D-0F41-8BCD-8A91EB35D87E}" type="datetimeFigureOut">
              <a:rPr lang="en-US" smtClean="0"/>
              <a:t>6/26/23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D943B-2D3B-184E-B34B-9EE5F8706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9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72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58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1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33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10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22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6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6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8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main panes:</a:t>
            </a:r>
          </a:p>
          <a:p>
            <a:r>
              <a:rPr lang="en-US" dirty="0"/>
              <a:t>Top left-Script and notebook  viewer</a:t>
            </a:r>
          </a:p>
          <a:p>
            <a:r>
              <a:rPr lang="en-US" dirty="0"/>
              <a:t>Top right-Environment. Variables and history</a:t>
            </a:r>
          </a:p>
          <a:p>
            <a:r>
              <a:rPr lang="en-US" dirty="0"/>
              <a:t>Bottom Left-Console/Terminal</a:t>
            </a:r>
          </a:p>
          <a:p>
            <a:r>
              <a:rPr lang="en-US" dirty="0"/>
              <a:t>Bottom right-file explorer, graphics pane, packages and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9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two ways to run: console and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6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6/26/23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8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4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06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6/26/23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02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8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8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6/26/23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84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6/26/23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8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6/26/23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6/26/23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53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6/26/23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6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6/26/23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6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  <p:sldLayoutId id="2147483750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posit.cloud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43820483/difference-between-r-markdown-and-r-notebook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osit.co/resources/cheatsheets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loud/content/6136578" TargetMode="External"/><Relationship Id="rId2" Type="http://schemas.openxmlformats.org/officeDocument/2006/relationships/hyperlink" Target="https://posit.cloud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dlumian/NIH-R-Introduction" TargetMode="External"/><Relationship Id="rId4" Type="http://schemas.openxmlformats.org/officeDocument/2006/relationships/hyperlink" Target="https://github.com/dlumian/R_Intro_Fall_202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dyverse.org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osit.c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EB2D8-A340-557A-0739-19738B13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494" y="768334"/>
            <a:ext cx="4893272" cy="2866405"/>
          </a:xfrm>
        </p:spPr>
        <p:txBody>
          <a:bodyPr>
            <a:normAutofit/>
          </a:bodyPr>
          <a:lstStyle/>
          <a:p>
            <a:pPr algn="ctr"/>
            <a:r>
              <a:rPr lang="en-US" sz="3800" dirty="0"/>
              <a:t>INTRODUCTION TO </a:t>
            </a:r>
            <a:r>
              <a:rPr lang="en-US" sz="6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  <a:endParaRPr lang="en-US" sz="6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55103-DA73-1E83-6B3A-E216D1BD6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4134537" cy="14751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Danny Lumian, Ph.D.</a:t>
            </a:r>
          </a:p>
          <a:p>
            <a:pPr>
              <a:lnSpc>
                <a:spcPct val="90000"/>
              </a:lnSpc>
            </a:pPr>
            <a:r>
              <a:rPr lang="en-US" dirty="0"/>
              <a:t>Senior Data Scientist</a:t>
            </a:r>
          </a:p>
          <a:p>
            <a:pPr>
              <a:lnSpc>
                <a:spcPct val="90000"/>
              </a:lnSpc>
            </a:pPr>
            <a:r>
              <a:rPr lang="en-US" dirty="0"/>
              <a:t>Wednesday, June 28, 2023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A ferris wheel with colorful lights&#10;&#10;Description automatically generated with low confidence">
            <a:extLst>
              <a:ext uri="{FF2B5EF4-FFF2-40B4-BE49-F238E27FC236}">
                <a16:creationId xmlns:a16="http://schemas.microsoft.com/office/drawing/2014/main" id="{CB841E03-A67D-C342-F6C3-74CA129B5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87"/>
          <a:stretch/>
        </p:blipFill>
        <p:spPr>
          <a:xfrm>
            <a:off x="5264837" y="1660585"/>
            <a:ext cx="6272272" cy="35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9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Posit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210862" cy="3927094"/>
          </a:xfrm>
        </p:spPr>
        <p:txBody>
          <a:bodyPr>
            <a:normAutofit/>
          </a:bodyPr>
          <a:lstStyle/>
          <a:p>
            <a:r>
              <a:rPr lang="en-US" dirty="0"/>
              <a:t>Cloud based version of R Studio</a:t>
            </a:r>
          </a:p>
          <a:p>
            <a:r>
              <a:rPr lang="en-US" dirty="0"/>
              <a:t>No need to download software</a:t>
            </a:r>
          </a:p>
          <a:p>
            <a:r>
              <a:rPr lang="en-US" dirty="0"/>
              <a:t>Can share projects easily for analysis and teaching</a:t>
            </a:r>
          </a:p>
          <a:p>
            <a:r>
              <a:rPr lang="en-US" dirty="0"/>
              <a:t>Allows for pre-installation of required packages</a:t>
            </a:r>
          </a:p>
          <a:p>
            <a:r>
              <a:rPr lang="en-US" dirty="0">
                <a:hlinkClick r:id="rId2"/>
              </a:rPr>
              <a:t>https://posit.cloud/</a:t>
            </a:r>
            <a:r>
              <a:rPr lang="en-US" dirty="0"/>
              <a:t> </a:t>
            </a:r>
          </a:p>
          <a:p>
            <a:r>
              <a:rPr lang="en-US" dirty="0"/>
              <a:t>Recommended platform if you have not used R/R Studio before</a:t>
            </a:r>
          </a:p>
          <a:p>
            <a:pPr lvl="1"/>
            <a:r>
              <a:rPr lang="en-US" dirty="0"/>
              <a:t>Not recommended for larger projects due to limitation on resources</a:t>
            </a:r>
          </a:p>
        </p:txBody>
      </p:sp>
    </p:spTree>
    <p:extLst>
      <p:ext uri="{BB962C8B-B14F-4D97-AF65-F5344CB8AC3E}">
        <p14:creationId xmlns:p14="http://schemas.microsoft.com/office/powerpoint/2010/main" val="2985379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6D39A3-EA16-9901-0F0F-48BF96AF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" y="274320"/>
            <a:ext cx="121554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3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F64D-3971-9E01-4BC9-5026307E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/>
              <a:t> File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F9C6C-73E7-3245-B4A7-DF6CE1578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23" y="1899801"/>
            <a:ext cx="5239512" cy="823912"/>
          </a:xfrm>
        </p:spPr>
        <p:txBody>
          <a:bodyPr/>
          <a:lstStyle/>
          <a:p>
            <a:r>
              <a:rPr lang="en-US" dirty="0"/>
              <a:t>R Script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BE344-A4BE-AD28-EDAA-99D429434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8" y="2961069"/>
            <a:ext cx="5239512" cy="2747004"/>
          </a:xfrm>
        </p:spPr>
        <p:txBody>
          <a:bodyPr>
            <a:noAutofit/>
          </a:bodyPr>
          <a:lstStyle/>
          <a:p>
            <a:r>
              <a:rPr lang="en-US" dirty="0"/>
              <a:t>Basic file for saving code</a:t>
            </a:r>
          </a:p>
          <a:p>
            <a:r>
              <a:rPr lang="en-US" dirty="0"/>
              <a:t>Can add comments using `#` symbol</a:t>
            </a:r>
          </a:p>
          <a:p>
            <a:pPr lvl="1"/>
            <a:r>
              <a:rPr lang="en-US" sz="2000" dirty="0"/>
              <a:t>Documenting code with comments is a best practice</a:t>
            </a:r>
          </a:p>
          <a:p>
            <a:r>
              <a:rPr lang="en-US" dirty="0"/>
              <a:t>Useful for testing code snippets and work that will not be shared</a:t>
            </a:r>
          </a:p>
          <a:p>
            <a:r>
              <a:rPr lang="en-US" dirty="0"/>
              <a:t>Sections can be selected and run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1A7AC-68F1-5419-64F2-6805AB61E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986034"/>
            <a:ext cx="5239512" cy="823912"/>
          </a:xfrm>
        </p:spPr>
        <p:txBody>
          <a:bodyPr/>
          <a:lstStyle/>
          <a:p>
            <a:r>
              <a:rPr lang="en-US" dirty="0"/>
              <a:t>R Markdown and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54826-C75B-7FE7-F8F3-4EC5105E85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53053" y="2965286"/>
            <a:ext cx="5239512" cy="2571557"/>
          </a:xfrm>
        </p:spPr>
        <p:txBody>
          <a:bodyPr>
            <a:normAutofit/>
          </a:bodyPr>
          <a:lstStyle/>
          <a:p>
            <a:r>
              <a:rPr lang="en-US" dirty="0"/>
              <a:t>More advanced files that allow inclusion of markdown and style elements for documentation</a:t>
            </a:r>
          </a:p>
          <a:p>
            <a:r>
              <a:rPr lang="en-US" dirty="0"/>
              <a:t>Code lives in chunks within the file</a:t>
            </a:r>
          </a:p>
          <a:p>
            <a:r>
              <a:rPr lang="en-US" dirty="0"/>
              <a:t>Better for sharing and publishing code</a:t>
            </a:r>
          </a:p>
          <a:p>
            <a:r>
              <a:rPr lang="en-US" dirty="0"/>
              <a:t>Notebooks allow a preview feature, while Markdown files are knit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424E2-D747-FE9C-E943-3E47F50A0465}"/>
              </a:ext>
            </a:extLst>
          </p:cNvPr>
          <p:cNvSpPr txBox="1"/>
          <p:nvPr/>
        </p:nvSpPr>
        <p:spPr>
          <a:xfrm>
            <a:off x="455271" y="6269917"/>
            <a:ext cx="117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https://stackoverflow.com/questions/43820483/difference-between-r-markdown-and-r-notebook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5234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22CDF23-E1DB-F2AE-A3BD-8A795413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91" y="0"/>
            <a:ext cx="67359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5A05F-25EF-B272-A989-9C1B38918299}"/>
              </a:ext>
            </a:extLst>
          </p:cNvPr>
          <p:cNvSpPr txBox="1"/>
          <p:nvPr/>
        </p:nvSpPr>
        <p:spPr>
          <a:xfrm>
            <a:off x="180777" y="235131"/>
            <a:ext cx="49790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 a new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File from the top panel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New File from the dropdown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appropriate file type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 script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 Notebook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 Markdown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 an existing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File from the top panel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Open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the file you wish to open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Save a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File from the top panel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Save or Save 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Specify the save location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42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02EF7-8F24-7C2A-B6E2-97EFCC69C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5018677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R and R Studio Cheat Sheets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1321C-6764-C528-EEAB-46054C273EE1}"/>
              </a:ext>
            </a:extLst>
          </p:cNvPr>
          <p:cNvSpPr txBox="1"/>
          <p:nvPr/>
        </p:nvSpPr>
        <p:spPr>
          <a:xfrm>
            <a:off x="565150" y="2160016"/>
            <a:ext cx="5018677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spcBef>
                <a:spcPts val="900"/>
              </a:spcBef>
            </a:pPr>
            <a:r>
              <a:rPr lang="en-US" sz="3600" dirty="0">
                <a:hlinkClick r:id="rId2"/>
              </a:rPr>
              <a:t>Cheat Sheets</a:t>
            </a:r>
            <a:endParaRPr lang="en-US" sz="3600" dirty="0"/>
          </a:p>
          <a:p>
            <a:pPr marL="28575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57150">
              <a:spcBef>
                <a:spcPts val="900"/>
              </a:spcBef>
            </a:pPr>
            <a:r>
              <a:rPr lang="en-US" dirty="0"/>
              <a:t>There are many capabilities, packages and tools available in R which can not be covered in a single session</a:t>
            </a:r>
          </a:p>
          <a:p>
            <a:pPr marL="28575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57150">
              <a:spcBef>
                <a:spcPts val="900"/>
              </a:spcBef>
            </a:pPr>
            <a:r>
              <a:rPr lang="en-US" dirty="0"/>
              <a:t>This resource has helpful guides to some of the most popular packages and common uses of these packages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1867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D251E3-961F-2440-B872-1D266718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4" y="0"/>
            <a:ext cx="1901687" cy="6858000"/>
            <a:chOff x="10290314" y="0"/>
            <a:chExt cx="1901687" cy="6858000"/>
          </a:xfrm>
        </p:grpSpPr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5558ED88-23E3-3941-8644-676CD732E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24B1447F-72DA-384E-9D7D-C33A13EF4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86089DDC-F160-E24D-A726-0082953C0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A211FA8-50B3-3C4E-A234-1580EA200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6A73788D-F322-0047-BF9E-A8E69D845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7E90A8A1-A164-EA41-86BB-166893179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894343D-4C51-384E-BEC6-1517A940C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4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C5D27486-EBAD-1D64-9195-916627A87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r="-1" b="-1"/>
          <a:stretch/>
        </p:blipFill>
        <p:spPr>
          <a:xfrm>
            <a:off x="6230213" y="768334"/>
            <a:ext cx="5318776" cy="5318776"/>
          </a:xfrm>
          <a:custGeom>
            <a:avLst/>
            <a:gdLst/>
            <a:ahLst/>
            <a:cxnLst/>
            <a:rect l="l" t="t" r="r" b="b"/>
            <a:pathLst>
              <a:path w="5768526" h="5768526">
                <a:moveTo>
                  <a:pt x="2884263" y="0"/>
                </a:moveTo>
                <a:cubicBezTo>
                  <a:pt x="4477197" y="0"/>
                  <a:pt x="5768526" y="1291329"/>
                  <a:pt x="5768526" y="2884263"/>
                </a:cubicBezTo>
                <a:cubicBezTo>
                  <a:pt x="5768526" y="4477197"/>
                  <a:pt x="4477197" y="5768526"/>
                  <a:pt x="2884263" y="5768526"/>
                </a:cubicBezTo>
                <a:cubicBezTo>
                  <a:pt x="1291329" y="5768526"/>
                  <a:pt x="0" y="4477197"/>
                  <a:pt x="0" y="2884263"/>
                </a:cubicBezTo>
                <a:cubicBezTo>
                  <a:pt x="0" y="1291329"/>
                  <a:pt x="1291329" y="0"/>
                  <a:pt x="288426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8581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352" y="420547"/>
            <a:ext cx="6842401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2D9CE-E9C9-40BE-6925-2852B29A3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1666509"/>
            <a:ext cx="5239512" cy="823912"/>
          </a:xfrm>
        </p:spPr>
        <p:txBody>
          <a:bodyPr anchor="t"/>
          <a:lstStyle/>
          <a:p>
            <a:r>
              <a:rPr lang="en-US" dirty="0"/>
              <a:t>R Studio Cloud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421" y="2259106"/>
            <a:ext cx="5232239" cy="3738282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Log in or sign up for Posit Cloud</a:t>
            </a:r>
          </a:p>
          <a:p>
            <a:pPr lvl="1"/>
            <a:r>
              <a:rPr lang="en-US" sz="2800" dirty="0"/>
              <a:t>Go to: </a:t>
            </a:r>
            <a:r>
              <a:rPr lang="en-US" sz="2800" dirty="0">
                <a:hlinkClick r:id="rId2"/>
              </a:rPr>
              <a:t>https://posit.cloud/</a:t>
            </a:r>
            <a:r>
              <a:rPr lang="en-US" sz="2800" dirty="0"/>
              <a:t> </a:t>
            </a:r>
          </a:p>
          <a:p>
            <a:r>
              <a:rPr lang="en-US" sz="3000" dirty="0"/>
              <a:t>Open the following project</a:t>
            </a:r>
          </a:p>
          <a:p>
            <a:pPr lvl="1"/>
            <a:r>
              <a:rPr lang="en-US" sz="2800" dirty="0">
                <a:hlinkClick r:id="rId3"/>
              </a:rPr>
              <a:t>https://posit.cloud/content/6136578</a:t>
            </a:r>
            <a:r>
              <a:rPr lang="en-US" sz="2800" dirty="0"/>
              <a:t>  </a:t>
            </a:r>
            <a:endParaRPr lang="en-US" sz="3200" u="sng" dirty="0">
              <a:solidFill>
                <a:srgbClr val="0000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/>
              <a:t>Click on Save a permanent copy</a:t>
            </a:r>
            <a:endParaRPr lang="en-US" sz="2400" dirty="0">
              <a:hlinkClick r:id="rId4"/>
            </a:endParaRP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67B8FB-2F40-4B8F-700D-DF759188FF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8596" y="1666509"/>
            <a:ext cx="5239512" cy="823912"/>
          </a:xfrm>
        </p:spPr>
        <p:txBody>
          <a:bodyPr anchor="t"/>
          <a:lstStyle/>
          <a:p>
            <a:r>
              <a:rPr lang="en-US" dirty="0"/>
              <a:t>Local R Studio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D15A2-EC10-72FD-E76D-31DBA2B99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2259106"/>
            <a:ext cx="5239512" cy="3939988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Clone GitHub repo</a:t>
            </a:r>
          </a:p>
          <a:p>
            <a:pPr lvl="1"/>
            <a:r>
              <a:rPr lang="en-US" sz="3000" dirty="0">
                <a:hlinkClick r:id="rId5"/>
              </a:rPr>
              <a:t>https://github.com/dlumian/NIH-R-Introduction</a:t>
            </a:r>
            <a:r>
              <a:rPr lang="en-US" sz="3000" dirty="0"/>
              <a:t> </a:t>
            </a:r>
          </a:p>
          <a:p>
            <a:r>
              <a:rPr lang="en-US" sz="3200" dirty="0"/>
              <a:t>Navigate to repo directory</a:t>
            </a:r>
          </a:p>
          <a:p>
            <a:pPr lvl="1"/>
            <a:r>
              <a:rPr lang="en-US" sz="3000" dirty="0"/>
              <a:t>Open NIH-R-</a:t>
            </a:r>
            <a:r>
              <a:rPr lang="en-US" sz="3000" dirty="0" err="1"/>
              <a:t>Introduction.Rproj</a:t>
            </a:r>
            <a:r>
              <a:rPr lang="en-US" sz="3000" dirty="0"/>
              <a:t> file with RStudio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9" y="0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7867401" y="2050450"/>
            <a:ext cx="236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150" y="1023226"/>
            <a:ext cx="9264650" cy="764312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dirty="0"/>
              <a:t>Basic</a:t>
            </a:r>
            <a:r>
              <a:rPr lang="en-US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R </a:t>
            </a:r>
            <a:r>
              <a:rPr lang="en-US" sz="4800" dirty="0"/>
              <a:t>Arithmetic Operations</a:t>
            </a:r>
            <a:endParaRPr lang="en-US" sz="48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056474"/>
            <a:ext cx="5239512" cy="3395473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50" dirty="0">
                <a:cs typeface="Trebuchet MS"/>
              </a:rPr>
              <a:t>Basic addition: </a:t>
            </a:r>
            <a:r>
              <a:rPr lang="en-US" sz="3000" b="1" spc="-150" dirty="0">
                <a:cs typeface="Trebuchet MS"/>
              </a:rPr>
              <a:t>7 + 7</a:t>
            </a:r>
            <a:endParaRPr lang="en-US" sz="3000" spc="-150" dirty="0">
              <a:cs typeface="Trebuchet MS"/>
            </a:endParaRP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50" dirty="0">
                <a:cs typeface="Trebuchet MS"/>
              </a:rPr>
              <a:t>Assign variables: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600" b="1" spc="-150" dirty="0">
                <a:cs typeface="Trebuchet MS"/>
              </a:rPr>
              <a:t>a=3</a:t>
            </a:r>
            <a:endParaRPr lang="en-US" sz="2600" spc="-150" dirty="0">
              <a:cs typeface="Trebuchet MS"/>
            </a:endParaRP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600" b="1" spc="-150" dirty="0">
                <a:cs typeface="Trebuchet MS"/>
              </a:rPr>
              <a:t>b=5</a:t>
            </a:r>
            <a:endParaRPr lang="en-US" sz="2600" dirty="0">
              <a:cs typeface="Trebuchet MS"/>
            </a:endParaRPr>
          </a:p>
          <a:p>
            <a:pPr marL="12700">
              <a:spcBef>
                <a:spcPts val="285"/>
              </a:spcBef>
              <a:tabLst>
                <a:tab pos="755650" algn="l"/>
              </a:tabLst>
            </a:pPr>
            <a:r>
              <a:rPr lang="en-US" sz="3200" spc="-114" dirty="0">
                <a:cs typeface="Trebuchet MS"/>
              </a:rPr>
              <a:t>See contents of a variable: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Typing “</a:t>
            </a:r>
            <a:r>
              <a:rPr lang="en-US" sz="2800" b="1" spc="-114" dirty="0">
                <a:cs typeface="Trebuchet MS"/>
              </a:rPr>
              <a:t>a</a:t>
            </a:r>
            <a:r>
              <a:rPr lang="en-US" sz="2800" spc="-114" dirty="0">
                <a:cs typeface="Trebuchet MS"/>
              </a:rPr>
              <a:t>” returns “</a:t>
            </a:r>
            <a:r>
              <a:rPr lang="en-US" sz="2800" b="1" spc="-114" dirty="0">
                <a:cs typeface="Trebuchet MS"/>
              </a:rPr>
              <a:t>3</a:t>
            </a:r>
            <a:r>
              <a:rPr lang="en-US" sz="2800" spc="-114" dirty="0">
                <a:cs typeface="Trebuchet MS"/>
              </a:rPr>
              <a:t>”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Typing “</a:t>
            </a:r>
            <a:r>
              <a:rPr lang="en-US" sz="2800" b="1" spc="-114" dirty="0">
                <a:cs typeface="Trebuchet MS"/>
              </a:rPr>
              <a:t>b</a:t>
            </a:r>
            <a:r>
              <a:rPr lang="en-US" sz="2800" spc="-114" dirty="0">
                <a:cs typeface="Trebuchet MS"/>
              </a:rPr>
              <a:t>” returns “</a:t>
            </a:r>
            <a:r>
              <a:rPr lang="en-US" sz="2800" b="1" spc="-114" dirty="0">
                <a:cs typeface="Trebuchet MS"/>
              </a:rPr>
              <a:t>5</a:t>
            </a:r>
            <a:r>
              <a:rPr lang="en-US" sz="2800" spc="-114" dirty="0">
                <a:cs typeface="Trebuchet MS"/>
              </a:rPr>
              <a:t>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3ACF0-3989-30C1-BBF3-BE5DA558A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9" y="2056474"/>
            <a:ext cx="5443774" cy="33954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/>
              <a:t>Run operations on variables:</a:t>
            </a:r>
          </a:p>
          <a:p>
            <a:pPr marL="457200" lvl="1" indent="0">
              <a:buNone/>
            </a:pPr>
            <a:r>
              <a:rPr lang="en-US" sz="2600" b="1" dirty="0" err="1"/>
              <a:t>a+b</a:t>
            </a:r>
            <a:endParaRPr lang="en-US" sz="2600" dirty="0"/>
          </a:p>
          <a:p>
            <a:pPr marL="457200" lvl="1" indent="0">
              <a:buNone/>
            </a:pPr>
            <a:r>
              <a:rPr lang="en-US" sz="2600" b="1" dirty="0"/>
              <a:t>a-b</a:t>
            </a:r>
            <a:endParaRPr lang="en-US" sz="2600" dirty="0"/>
          </a:p>
          <a:p>
            <a:pPr marL="457200" lvl="1" indent="0">
              <a:buNone/>
            </a:pPr>
            <a:r>
              <a:rPr lang="en-US" sz="2600" b="1" dirty="0"/>
              <a:t>a*b</a:t>
            </a:r>
            <a:endParaRPr lang="en-US" sz="2600" dirty="0"/>
          </a:p>
          <a:p>
            <a:pPr marL="457200" lvl="1" indent="0">
              <a:buNone/>
            </a:pPr>
            <a:r>
              <a:rPr lang="en-US" sz="2600" b="1" dirty="0"/>
              <a:t>a/b</a:t>
            </a:r>
            <a:endParaRPr lang="en-US" sz="2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977339-99F7-4A0F-2216-1731F2EBFB0B}"/>
              </a:ext>
            </a:extLst>
          </p:cNvPr>
          <p:cNvSpPr txBox="1"/>
          <p:nvPr/>
        </p:nvSpPr>
        <p:spPr>
          <a:xfrm>
            <a:off x="5907741" y="4851782"/>
            <a:ext cx="5459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ways to run these operations: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 each line in the console and push 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 all lines into the script, select which lines to run and push run</a:t>
            </a: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584BCE-CDDE-109B-2F93-4C147467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735181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BD3D18-4097-97EE-2DCA-34B442BF9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1506071"/>
            <a:ext cx="5239512" cy="42551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Ph.D. in Psychology from University of Denver (2018)</a:t>
            </a:r>
          </a:p>
          <a:p>
            <a:r>
              <a:rPr lang="en-US" dirty="0"/>
              <a:t>Galvanize data science bootcamp (2018)</a:t>
            </a:r>
          </a:p>
          <a:p>
            <a:r>
              <a:rPr lang="en-US" dirty="0"/>
              <a:t>Instructor @ Woz-U data science bootcamp (2021)</a:t>
            </a:r>
          </a:p>
          <a:p>
            <a:r>
              <a:rPr lang="en-US" dirty="0"/>
              <a:t>NIH contractor with ODSS as a Data Science Training Specialist (2022)</a:t>
            </a:r>
          </a:p>
          <a:p>
            <a:r>
              <a:rPr lang="en-US" dirty="0"/>
              <a:t>Senior Data Scientist at Daybreak LLC contracting with FDA (2023)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5E110D-1C06-416E-2780-21088FF9D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1506071"/>
            <a:ext cx="5239512" cy="42551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Started programming in Python in 2011</a:t>
            </a:r>
          </a:p>
          <a:p>
            <a:r>
              <a:rPr lang="en-US" dirty="0"/>
              <a:t>Experience with Python, R, MATLAB, SPSS, SQL, AFNI, SPM</a:t>
            </a:r>
          </a:p>
          <a:p>
            <a:r>
              <a:rPr lang="en-US" dirty="0"/>
              <a:t>Neuroimaging data (fMRI), skin conductance, eye-tracking, experiment design and more</a:t>
            </a:r>
          </a:p>
          <a:p>
            <a:r>
              <a:rPr lang="en-US" dirty="0"/>
              <a:t>Support free and open-source software (FOSS) like R and Python to create reproducible analysis and workflows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75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1969920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150" y="930893"/>
            <a:ext cx="8968815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35" dirty="0">
                <a:latin typeface="+mn-lt"/>
              </a:rPr>
              <a:t>Vectors and Functions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800" spc="-160" dirty="0">
                <a:cs typeface="Trebuchet MS"/>
              </a:rPr>
              <a:t>Vectors are a data structure in R</a:t>
            </a:r>
          </a:p>
          <a:p>
            <a:pPr marL="755650" lvl="1" indent="-285750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200" spc="-90" dirty="0">
                <a:cs typeface="Trebuchet MS"/>
              </a:rPr>
              <a:t>must be same data type</a:t>
            </a:r>
            <a:endParaRPr lang="en-US" sz="2200" dirty="0">
              <a:cs typeface="Trebuchet MS"/>
            </a:endParaRPr>
          </a:p>
          <a:p>
            <a:pPr marL="755650" lvl="1" indent="-285750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200" spc="-150" dirty="0">
                <a:cs typeface="Trebuchet MS"/>
              </a:rPr>
              <a:t>list</a:t>
            </a:r>
            <a:r>
              <a:rPr lang="en-US" sz="2200" spc="-210" dirty="0">
                <a:cs typeface="Trebuchet MS"/>
              </a:rPr>
              <a:t> </a:t>
            </a:r>
            <a:r>
              <a:rPr lang="en-US" sz="2200" spc="-110" dirty="0">
                <a:cs typeface="Trebuchet MS"/>
              </a:rPr>
              <a:t>of</a:t>
            </a:r>
            <a:r>
              <a:rPr lang="en-US" sz="2200" spc="-215" dirty="0">
                <a:cs typeface="Trebuchet MS"/>
              </a:rPr>
              <a:t> </a:t>
            </a:r>
            <a:r>
              <a:rPr lang="en-US" sz="2200" spc="-135" dirty="0">
                <a:cs typeface="Trebuchet MS"/>
              </a:rPr>
              <a:t>characters</a:t>
            </a:r>
          </a:p>
          <a:p>
            <a:pPr marL="755650" lvl="1" indent="-285750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400" spc="-90" dirty="0">
                <a:cs typeface="Trebuchet MS"/>
              </a:rPr>
              <a:t>list of numbers</a:t>
            </a:r>
          </a:p>
          <a:p>
            <a:pPr marL="298450" indent="-285750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800" spc="-90" dirty="0">
                <a:cs typeface="Trebuchet MS"/>
              </a:rPr>
              <a:t>Use the ”c” function to combine items</a:t>
            </a:r>
          </a:p>
          <a:p>
            <a:pPr marL="755650" lvl="1" indent="-285750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400" spc="-90" dirty="0">
                <a:cs typeface="Trebuchet MS"/>
              </a:rPr>
              <a:t>c(</a:t>
            </a:r>
            <a:r>
              <a:rPr lang="en-US" sz="2400" spc="-200" dirty="0">
                <a:cs typeface="Trebuchet MS"/>
              </a:rPr>
              <a:t>5,6,7,8</a:t>
            </a:r>
            <a:r>
              <a:rPr lang="en-US" sz="2400" spc="-90" dirty="0">
                <a:cs typeface="Trebuchet MS"/>
              </a:rPr>
              <a:t>) creates a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E063-7388-C1F7-4B2D-E3DD2295EB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cs typeface="Trebuchet MS"/>
              </a:rPr>
              <a:t>c stands for combine</a:t>
            </a: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/>
              <a:t>Putting a `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?</a:t>
            </a:r>
            <a:r>
              <a:rPr lang="en-US" sz="2800" dirty="0"/>
              <a:t>` before a command or object will retrieve the help for that object</a:t>
            </a:r>
            <a:endParaRPr lang="en-US" sz="28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210" dirty="0">
                <a:cs typeface="Trebuchet MS"/>
              </a:rPr>
              <a:t>Type</a:t>
            </a:r>
            <a:r>
              <a:rPr lang="en-US" sz="2800" spc="-250" dirty="0">
                <a:cs typeface="Trebuchet MS"/>
              </a:rPr>
              <a:t> : </a:t>
            </a:r>
            <a:r>
              <a:rPr lang="en-US" sz="28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spc="-240" dirty="0">
                <a:latin typeface="+mn-lt"/>
              </a:rPr>
              <a:t>Help Details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170" dirty="0">
                <a:cs typeface="Trebuchet MS"/>
              </a:rPr>
              <a:t>Typing</a:t>
            </a:r>
            <a:r>
              <a:rPr lang="en-US" sz="2800" spc="-245" dirty="0">
                <a:cs typeface="Trebuchet MS"/>
              </a:rPr>
              <a:t> </a:t>
            </a:r>
            <a:r>
              <a:rPr lang="en-US" sz="2800" spc="-110" dirty="0">
                <a:cs typeface="Trebuchet MS"/>
              </a:rPr>
              <a:t>“?”</a:t>
            </a:r>
            <a:r>
              <a:rPr lang="en-US" sz="2800" spc="-250" dirty="0">
                <a:cs typeface="Trebuchet MS"/>
              </a:rPr>
              <a:t> </a:t>
            </a:r>
            <a:r>
              <a:rPr lang="en-US" sz="2800" spc="-125" dirty="0">
                <a:cs typeface="Trebuchet MS"/>
              </a:rPr>
              <a:t>then</a:t>
            </a:r>
            <a:r>
              <a:rPr lang="en-US" sz="2800" spc="-240" dirty="0">
                <a:cs typeface="Trebuchet MS"/>
              </a:rPr>
              <a:t> </a:t>
            </a:r>
            <a:r>
              <a:rPr lang="en-US" sz="2800" spc="-140" dirty="0">
                <a:cs typeface="Trebuchet MS"/>
              </a:rPr>
              <a:t>the</a:t>
            </a:r>
            <a:r>
              <a:rPr lang="en-US" sz="2800" spc="-250" dirty="0">
                <a:cs typeface="Trebuchet MS"/>
              </a:rPr>
              <a:t> </a:t>
            </a:r>
            <a:r>
              <a:rPr lang="en-US" sz="2800" spc="-114" dirty="0">
                <a:cs typeface="Trebuchet MS"/>
              </a:rPr>
              <a:t>command</a:t>
            </a:r>
            <a:r>
              <a:rPr lang="en-US" sz="2800" spc="-240" dirty="0">
                <a:cs typeface="Trebuchet MS"/>
              </a:rPr>
              <a:t> </a:t>
            </a:r>
            <a:r>
              <a:rPr lang="en-US" sz="2800" spc="-114" dirty="0">
                <a:cs typeface="Trebuchet MS"/>
              </a:rPr>
              <a:t>name</a:t>
            </a:r>
            <a:r>
              <a:rPr lang="en-US" sz="2800" spc="-254" dirty="0">
                <a:cs typeface="Trebuchet MS"/>
              </a:rPr>
              <a:t> </a:t>
            </a:r>
            <a:r>
              <a:rPr lang="en-US" sz="2800" spc="-175" dirty="0">
                <a:cs typeface="Trebuchet MS"/>
              </a:rPr>
              <a:t>will</a:t>
            </a:r>
            <a:r>
              <a:rPr lang="en-US" sz="2800" spc="-245" dirty="0">
                <a:cs typeface="Trebuchet MS"/>
              </a:rPr>
              <a:t> </a:t>
            </a:r>
            <a:r>
              <a:rPr lang="en-US" sz="2800" spc="-145" dirty="0">
                <a:cs typeface="Trebuchet MS"/>
              </a:rPr>
              <a:t>give  </a:t>
            </a:r>
            <a:r>
              <a:rPr lang="en-US" sz="2800" spc="-90" dirty="0">
                <a:cs typeface="Trebuchet MS"/>
              </a:rPr>
              <a:t>you </a:t>
            </a:r>
            <a:r>
              <a:rPr lang="en-US" sz="2800" spc="-135" dirty="0">
                <a:cs typeface="Trebuchet MS"/>
              </a:rPr>
              <a:t>help on </a:t>
            </a:r>
            <a:r>
              <a:rPr lang="en-US" sz="2800" spc="-140" dirty="0">
                <a:cs typeface="Trebuchet MS"/>
              </a:rPr>
              <a:t>the </a:t>
            </a:r>
            <a:r>
              <a:rPr lang="en-US" sz="2800" spc="-114" dirty="0">
                <a:cs typeface="Trebuchet MS"/>
              </a:rPr>
              <a:t>command name</a:t>
            </a:r>
            <a:endParaRPr lang="en-US" sz="28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204" dirty="0">
                <a:cs typeface="Trebuchet MS"/>
              </a:rPr>
              <a:t>Typically, </a:t>
            </a:r>
            <a:r>
              <a:rPr lang="en-US" sz="2800" spc="-140" dirty="0">
                <a:cs typeface="Trebuchet MS"/>
              </a:rPr>
              <a:t>examples you can try may be available at the bottom of the help information</a:t>
            </a:r>
            <a:endParaRPr lang="en-US" sz="2800" spc="-745" dirty="0">
              <a:cs typeface="Trebuchet MS"/>
            </a:endParaRP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564D66-B3B4-0A9C-0382-CFFAF5320D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2363" y="2142550"/>
            <a:ext cx="6337575" cy="3395473"/>
          </a:xfrm>
        </p:spPr>
      </p:pic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597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581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200" dirty="0">
                <a:cs typeface="Trebuchet MS"/>
              </a:rPr>
              <a:t>Running c(5,6,7,8) will only return the output to console</a:t>
            </a:r>
            <a:endParaRPr lang="en-US" sz="2800" spc="-135" dirty="0">
              <a:cs typeface="Trebuchet MS"/>
            </a:endParaRP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135" dirty="0">
                <a:cs typeface="Trebuchet MS"/>
              </a:rPr>
              <a:t>To store objects in R memory assign a variable name</a:t>
            </a:r>
          </a:p>
          <a:p>
            <a:pPr marL="812800" lvl="1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spc="-135" dirty="0">
                <a:cs typeface="Trebuchet MS"/>
              </a:rPr>
              <a:t>This allows for reuse of the variable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210" dirty="0">
                <a:cs typeface="Trebuchet MS"/>
              </a:rPr>
              <a:t>Type </a:t>
            </a:r>
            <a:r>
              <a:rPr lang="en-US" sz="2800" spc="-254" dirty="0">
                <a:cs typeface="Trebuchet MS"/>
              </a:rPr>
              <a:t>"d &lt;-" </a:t>
            </a:r>
            <a:r>
              <a:rPr lang="en-US" sz="2800" spc="-125" dirty="0">
                <a:cs typeface="Trebuchet MS"/>
              </a:rPr>
              <a:t>in </a:t>
            </a:r>
            <a:r>
              <a:rPr lang="en-US" sz="2800" spc="-145" dirty="0">
                <a:cs typeface="Trebuchet MS"/>
              </a:rPr>
              <a:t>front </a:t>
            </a:r>
            <a:r>
              <a:rPr lang="en-US" sz="2800" spc="-125" dirty="0">
                <a:cs typeface="Trebuchet MS"/>
              </a:rPr>
              <a:t>of </a:t>
            </a:r>
            <a:r>
              <a:rPr lang="en-US" sz="2800" spc="-200" dirty="0">
                <a:cs typeface="Trebuchet MS"/>
              </a:rPr>
              <a:t>c(5,6,7,8) </a:t>
            </a:r>
            <a:r>
              <a:rPr lang="en-US" sz="2800" spc="-130" dirty="0">
                <a:cs typeface="Trebuchet MS"/>
              </a:rPr>
              <a:t>: </a:t>
            </a:r>
            <a:r>
              <a:rPr lang="en-US" sz="28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28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2800" spc="-139" dirty="0">
                <a:cs typeface="Trebuchet MS"/>
              </a:rPr>
              <a:t>This creates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28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2800" dirty="0"/>
              <a:t>-PC: </a:t>
            </a:r>
            <a:r>
              <a:rPr lang="en-US" sz="28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2800" spc="-139" dirty="0">
                <a:cs typeface="Trebuchet MS"/>
              </a:rPr>
              <a:t>-Mac: option and - at the same time</a:t>
            </a:r>
            <a:endParaRPr lang="en-US" sz="28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150" y="475641"/>
            <a:ext cx="9331885" cy="185948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335124"/>
            <a:ext cx="7335835" cy="3601212"/>
          </a:xfrm>
        </p:spPr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BB26C2-9658-9114-DE79-794D29A5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A9276-DC34-CDF6-057E-7D9B99B4F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1626167"/>
            <a:ext cx="5239512" cy="3395473"/>
          </a:xfrm>
        </p:spPr>
        <p:txBody>
          <a:bodyPr>
            <a:normAutofit/>
          </a:bodyPr>
          <a:lstStyle/>
          <a:p>
            <a:r>
              <a:rPr lang="en-US" dirty="0"/>
              <a:t>What is R</a:t>
            </a:r>
          </a:p>
          <a:p>
            <a:r>
              <a:rPr lang="en-US" dirty="0"/>
              <a:t>R platforms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Posit/R Studio</a:t>
            </a:r>
          </a:p>
          <a:p>
            <a:pPr lvl="1"/>
            <a:r>
              <a:rPr lang="en-US" dirty="0"/>
              <a:t>Posit Cloud/R Studio Cloud</a:t>
            </a:r>
          </a:p>
          <a:p>
            <a:r>
              <a:rPr lang="en-US" dirty="0"/>
              <a:t>R file types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952F0-0BBA-296C-25D6-D3117B9AD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2363" y="1626167"/>
            <a:ext cx="6138625" cy="33954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Basic R commands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 packages and built-in datasets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visualization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import and export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1188F-AF89-533F-F7DB-E4CA647CF403}"/>
              </a:ext>
            </a:extLst>
          </p:cNvPr>
          <p:cNvSpPr txBox="1"/>
          <p:nvPr/>
        </p:nvSpPr>
        <p:spPr>
          <a:xfrm>
            <a:off x="927847" y="5163780"/>
            <a:ext cx="937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of the 6 lessons has a separate notebook. </a:t>
            </a:r>
          </a:p>
          <a:p>
            <a:r>
              <a:rPr lang="en-US" sz="2000" dirty="0"/>
              <a:t>We will </a:t>
            </a:r>
            <a:r>
              <a:rPr lang="en-US" sz="2000" b="1" dirty="0"/>
              <a:t>not</a:t>
            </a:r>
            <a:r>
              <a:rPr lang="en-US" sz="2000" dirty="0"/>
              <a:t> be able to cover all of them today.</a:t>
            </a:r>
          </a:p>
          <a:p>
            <a:r>
              <a:rPr lang="en-US" sz="2000" dirty="0"/>
              <a:t>All notebooks remain in the repository for future reference and self-review. 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C59E4BD7-6D90-A949-C25F-0932B59A0B65}"/>
              </a:ext>
            </a:extLst>
          </p:cNvPr>
          <p:cNvSpPr/>
          <p:nvPr/>
        </p:nvSpPr>
        <p:spPr>
          <a:xfrm>
            <a:off x="5580529" y="1484027"/>
            <a:ext cx="5647765" cy="1716373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89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039874"/>
            <a:ext cx="4316132" cy="3721354"/>
          </a:xfrm>
        </p:spPr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B9FE5F-E026-34BE-E449-249B267450CE}"/>
              </a:ext>
            </a:extLst>
          </p:cNvPr>
          <p:cNvSpPr txBox="1"/>
          <p:nvPr/>
        </p:nvSpPr>
        <p:spPr>
          <a:xfrm>
            <a:off x="5177118" y="1967678"/>
            <a:ext cx="46526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Not sure how c will combine vectors?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Run the example and see!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Not sure what </a:t>
            </a:r>
            <a:r>
              <a:rPr lang="en-US" sz="2800" dirty="0" err="1"/>
              <a:t>rbind</a:t>
            </a:r>
            <a:r>
              <a:rPr lang="en-US" sz="2800" dirty="0"/>
              <a:t> and </a:t>
            </a:r>
            <a:r>
              <a:rPr lang="en-US" sz="2800" dirty="0" err="1"/>
              <a:t>cbind</a:t>
            </a:r>
            <a:r>
              <a:rPr lang="en-US" sz="2800" dirty="0"/>
              <a:t> do?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Check their help documentation! </a:t>
            </a: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277021" cy="1268984"/>
          </a:xfrm>
        </p:spPr>
        <p:txBody>
          <a:bodyPr>
            <a:noAutofit/>
          </a:bodyPr>
          <a:lstStyle/>
          <a:p>
            <a:r>
              <a:rPr lang="en-US" sz="6000" b="1" spc="-160" dirty="0" err="1">
                <a:latin typeface="+mn-lt"/>
              </a:rPr>
              <a:t>Colnames</a:t>
            </a:r>
            <a:r>
              <a:rPr lang="en-US" sz="6000" b="1" spc="-160" dirty="0">
                <a:latin typeface="+mn-lt"/>
              </a:rPr>
              <a:t>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spc="-120" dirty="0">
                <a:latin typeface="+mn-lt"/>
              </a:rPr>
              <a:t>n</a:t>
            </a:r>
            <a:r>
              <a:rPr lang="en-US" sz="6000" b="1" spc="-120" dirty="0">
                <a:latin typeface="+mn-lt"/>
              </a:rPr>
              <a:t>ames</a:t>
            </a: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1841863"/>
            <a:ext cx="10635343" cy="3993456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e</a:t>
            </a:r>
            <a:r>
              <a:rPr lang="en-US" sz="3600" spc="-140" dirty="0">
                <a:cs typeface="Trebuchet MS"/>
              </a:rPr>
              <a:t>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>
                <a:cs typeface="Trebuchet MS"/>
              </a:rPr>
              <a:t>?</a:t>
            </a: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>
                <a:cs typeface="Trebuchet MS"/>
              </a:rPr>
              <a:t>?</a:t>
            </a: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FE8E1-5B66-1E00-5F4A-9FF1B1A8A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4541445" cy="158744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Activity 1: 1_Basic_Commands.Rmd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893FF-167D-8EB9-25E6-754A3292A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6376" y="817197"/>
            <a:ext cx="6327056" cy="203923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We just learned about creating R scripts to manipulate basic data (vectors, data frames)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Run 1_Basic_Command.Rmd notebook to reinforce your skills and learn about running R Markdown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Please let me know if you run into any issues or have any questions</a:t>
            </a:r>
          </a:p>
        </p:txBody>
      </p:sp>
      <p:pic>
        <p:nvPicPr>
          <p:cNvPr id="7" name="Picture 6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13599F75-21C5-5752-B8F8-C0617BD6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2118205"/>
            <a:ext cx="3226407" cy="3759698"/>
          </a:xfrm>
          <a:prstGeom prst="rect">
            <a:avLst/>
          </a:prstGeom>
        </p:spPr>
      </p:pic>
      <p:grpSp>
        <p:nvGrpSpPr>
          <p:cNvPr id="23" name="Group 13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19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ED3E6C9-3823-7FB4-28A2-5E35F4827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239" y="3175535"/>
            <a:ext cx="6913253" cy="259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85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Recap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data frame with named rows and cols</a:t>
            </a:r>
          </a:p>
          <a:p>
            <a:pPr lvl="1"/>
            <a:r>
              <a:rPr lang="en-US" dirty="0"/>
              <a:t>Ran a markdown notebook reinforcing these concepts</a:t>
            </a:r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R Built-In Datasets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1E8D3A-6D44-B885-192F-2FA5EE909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FF9335-0AEF-6155-0A5A-7E227FFAE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 previous section, we created datasets by inputting and combining vectors</a:t>
            </a:r>
          </a:p>
          <a:p>
            <a:r>
              <a:rPr lang="en-US" dirty="0"/>
              <a:t>It is more common to import existing data</a:t>
            </a:r>
          </a:p>
          <a:p>
            <a:r>
              <a:rPr lang="en-US" dirty="0"/>
              <a:t>R has functionality to import many kinds of data</a:t>
            </a:r>
          </a:p>
          <a:p>
            <a:pPr lvl="1"/>
            <a:r>
              <a:rPr lang="en-US" dirty="0"/>
              <a:t>Tabular data like csv, excel and text delimited files</a:t>
            </a:r>
          </a:p>
          <a:p>
            <a:pPr lvl="1"/>
            <a:r>
              <a:rPr lang="en-US" dirty="0"/>
              <a:t>Outputs from other analysis packages (e.g., SPSS, Stata)</a:t>
            </a:r>
          </a:p>
          <a:p>
            <a:pPr lvl="1"/>
            <a:r>
              <a:rPr lang="en-US" dirty="0"/>
              <a:t>Images and other complex data formats</a:t>
            </a:r>
          </a:p>
          <a:p>
            <a:pPr lvl="1"/>
            <a:r>
              <a:rPr lang="en-US" dirty="0"/>
              <a:t>Specific packages for importing bioinformatics data</a:t>
            </a:r>
          </a:p>
        </p:txBody>
      </p:sp>
    </p:spTree>
    <p:extLst>
      <p:ext uri="{BB962C8B-B14F-4D97-AF65-F5344CB8AC3E}">
        <p14:creationId xmlns:p14="http://schemas.microsoft.com/office/powerpoint/2010/main" val="1669560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ABCFB2-25FF-703B-F56B-767639C7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DA927-4084-C507-A39B-57FEB5140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842247"/>
            <a:ext cx="9062944" cy="4244863"/>
          </a:xfrm>
        </p:spPr>
        <p:txBody>
          <a:bodyPr>
            <a:normAutofit/>
          </a:bodyPr>
          <a:lstStyle/>
          <a:p>
            <a:r>
              <a:rPr lang="en-US" dirty="0"/>
              <a:t>R programming has much in common with other programming languages such as Python</a:t>
            </a:r>
          </a:p>
          <a:p>
            <a:pPr lvl="1"/>
            <a:r>
              <a:rPr lang="en-US" dirty="0"/>
              <a:t>Each has unique packages but often similar functionality</a:t>
            </a:r>
          </a:p>
          <a:p>
            <a:pPr lvl="1"/>
            <a:r>
              <a:rPr lang="en-US" dirty="0"/>
              <a:t>Packages are essential to getting the most out of your effort</a:t>
            </a:r>
          </a:p>
          <a:p>
            <a:r>
              <a:rPr lang="en-US" dirty="0"/>
              <a:t>Documentation-Check it and write it! </a:t>
            </a:r>
          </a:p>
          <a:p>
            <a:r>
              <a:rPr lang="en-US" dirty="0"/>
              <a:t>Error messages are designed to help with debugging</a:t>
            </a:r>
          </a:p>
          <a:p>
            <a:r>
              <a:rPr lang="en-US" dirty="0"/>
              <a:t>There are MANY helpful resources available</a:t>
            </a:r>
          </a:p>
          <a:p>
            <a:pPr lvl="1"/>
            <a:r>
              <a:rPr lang="en-US" dirty="0"/>
              <a:t>Improve your skills</a:t>
            </a:r>
          </a:p>
          <a:p>
            <a:pPr lvl="1"/>
            <a:r>
              <a:rPr lang="en-US" dirty="0"/>
              <a:t>Solve issues (</a:t>
            </a:r>
            <a:r>
              <a:rPr lang="en-US" dirty="0" err="1"/>
              <a:t>StackOverflow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2472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A8A4-8A09-156E-E10B-5B509523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D0DA0-92C6-27DF-B759-A09947823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Datasets can be imported to or exported from R, </a:t>
            </a:r>
          </a:p>
          <a:p>
            <a:r>
              <a:rPr lang="en-US" dirty="0"/>
              <a:t>R and some packages also include built-in datasets</a:t>
            </a:r>
          </a:p>
          <a:p>
            <a:r>
              <a:rPr lang="en-US" dirty="0"/>
              <a:t>Built-in datasets are helpful for learning about data wrangling and testing functionality</a:t>
            </a:r>
          </a:p>
          <a:p>
            <a:pPr lvl="1"/>
            <a:r>
              <a:rPr lang="en-US" dirty="0"/>
              <a:t>Do not require complex imports</a:t>
            </a:r>
          </a:p>
          <a:p>
            <a:pPr lvl="1"/>
            <a:r>
              <a:rPr lang="en-US" dirty="0"/>
              <a:t>Often have example analysis and results for comparison</a:t>
            </a:r>
          </a:p>
        </p:txBody>
      </p:sp>
    </p:spTree>
    <p:extLst>
      <p:ext uri="{BB962C8B-B14F-4D97-AF65-F5344CB8AC3E}">
        <p14:creationId xmlns:p14="http://schemas.microsoft.com/office/powerpoint/2010/main" val="669017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0A6A-3EF1-60B6-5113-9309591F8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11189-3B2C-8BFA-6779-4AC5915EE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data(): shows available datasets</a:t>
            </a:r>
          </a:p>
          <a:p>
            <a:r>
              <a:rPr lang="en-US" dirty="0"/>
              <a:t>summary(</a:t>
            </a:r>
            <a:r>
              <a:rPr lang="en-US" dirty="0" err="1"/>
              <a:t>df</a:t>
            </a:r>
            <a:r>
              <a:rPr lang="en-US" dirty="0"/>
              <a:t>): summary data for all cols in dataframe</a:t>
            </a:r>
          </a:p>
          <a:p>
            <a:r>
              <a:rPr lang="en-US" dirty="0"/>
              <a:t>$: </a:t>
            </a:r>
            <a:r>
              <a:rPr lang="en-US" dirty="0" err="1"/>
              <a:t>df$column</a:t>
            </a:r>
            <a:r>
              <a:rPr lang="en-US" dirty="0"/>
              <a:t> will return the column specified for that dataframe</a:t>
            </a:r>
          </a:p>
          <a:p>
            <a:r>
              <a:rPr lang="en-US" dirty="0"/>
              <a:t>Basic plots: hist, boxplot and scatterplot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06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76419"/>
            <a:ext cx="10515600" cy="1502976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Activity 2: </a:t>
            </a:r>
            <a:br>
              <a:rPr lang="en-US" sz="6000" b="1" dirty="0">
                <a:latin typeface="+mn-lt"/>
              </a:rPr>
            </a:br>
            <a:r>
              <a:rPr lang="en-US" sz="3600" b="1" dirty="0">
                <a:latin typeface="+mn-lt"/>
              </a:rPr>
              <a:t>Built-in Datasets</a:t>
            </a:r>
            <a:endParaRPr sz="36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Open 2_Datasets.Rmd file</a:t>
            </a:r>
          </a:p>
          <a:p>
            <a:endParaRPr lang="en-US" sz="3200" dirty="0"/>
          </a:p>
          <a:p>
            <a:r>
              <a:rPr lang="en-US" sz="3200" dirty="0"/>
              <a:t>This file explores working with built-in datasets and base R plotting</a:t>
            </a:r>
          </a:p>
          <a:p>
            <a:endParaRPr lang="en-US" sz="3200" dirty="0"/>
          </a:p>
          <a:p>
            <a:r>
              <a:rPr lang="en-US" sz="3200" dirty="0"/>
              <a:t>We will work with the Iris dataset from Base R</a:t>
            </a:r>
            <a:endParaRPr lang="en-US" sz="2400" dirty="0"/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35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2485898"/>
            <a:ext cx="3608387" cy="3395472"/>
          </a:xfrm>
        </p:spPr>
        <p:txBody>
          <a:bodyPr anchor="b">
            <a:normAutofit/>
          </a:bodyPr>
          <a:lstStyle/>
          <a:p>
            <a:r>
              <a:rPr lang="en-US" b="1">
                <a:latin typeface="+mn-lt"/>
              </a:rPr>
              <a:t>Data Manipulation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3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477424"/>
              </p:ext>
            </p:extLst>
          </p:nvPr>
        </p:nvGraphicFramePr>
        <p:xfrm>
          <a:off x="5224243" y="685667"/>
          <a:ext cx="6316267" cy="5077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rame 2">
            <a:extLst>
              <a:ext uri="{FF2B5EF4-FFF2-40B4-BE49-F238E27FC236}">
                <a16:creationId xmlns:a16="http://schemas.microsoft.com/office/drawing/2014/main" id="{91F810BD-3895-1612-1629-DFB9834C26C9}"/>
              </a:ext>
            </a:extLst>
          </p:cNvPr>
          <p:cNvSpPr/>
          <p:nvPr/>
        </p:nvSpPr>
        <p:spPr>
          <a:xfrm>
            <a:off x="4558553" y="1934412"/>
            <a:ext cx="7301753" cy="3828435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package?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848241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2191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629523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05" y="473879"/>
            <a:ext cx="7335835" cy="1268984"/>
          </a:xfrm>
        </p:spPr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525905" y="5076522"/>
            <a:ext cx="59626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C2781F-4825-AAEA-C080-906BE9C0476C}"/>
              </a:ext>
            </a:extLst>
          </p:cNvPr>
          <p:cNvSpPr/>
          <p:nvPr/>
        </p:nvSpPr>
        <p:spPr>
          <a:xfrm>
            <a:off x="7750303" y="5067497"/>
            <a:ext cx="3915792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package: </a:t>
            </a: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856344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45750"/>
            <a:ext cx="10515600" cy="764312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10" dirty="0" err="1">
                <a:latin typeface="+mn-lt"/>
              </a:rPr>
              <a:t>dplyr</a:t>
            </a:r>
            <a:r>
              <a:rPr lang="en-US" sz="4800" b="1" spc="-110" dirty="0">
                <a:latin typeface="+mn-lt"/>
              </a:rPr>
              <a:t>: Transform your data</a:t>
            </a:r>
            <a:endParaRPr lang="en-US" sz="48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2253558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2236504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2386662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592830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2" y="3702952"/>
            <a:ext cx="2735767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822350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b="1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functionName</a:t>
            </a:r>
            <a:r>
              <a:rPr lang="en-US" sz="2800" dirty="0"/>
              <a:t>(data, specifics)</a:t>
            </a:r>
          </a:p>
          <a:p>
            <a:pPr marL="38100"/>
            <a:r>
              <a:rPr lang="en-US" sz="2800" b="1" dirty="0"/>
              <a:t>Example:</a:t>
            </a:r>
            <a:r>
              <a:rPr lang="en-US" sz="2800" dirty="0"/>
              <a:t>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arrange(iris, </a:t>
            </a:r>
            <a:r>
              <a:rPr lang="en-US" sz="2800" dirty="0" err="1">
                <a:solidFill>
                  <a:srgbClr val="066FC0"/>
                </a:solidFill>
              </a:rPr>
              <a:t>Sepal.Length</a:t>
            </a:r>
            <a:r>
              <a:rPr lang="en-US" sz="2800" dirty="0">
                <a:solidFill>
                  <a:srgbClr val="066FC0"/>
                </a:solidFill>
              </a:rPr>
              <a:t>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130224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1570605"/>
            <a:ext cx="10130225" cy="406788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Pipes allow for sequential operations to be done on the same dataset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Output from one step is used as input to the next step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Avoids having to store all intermediate steps</a:t>
            </a: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Basic way to chain actions</a:t>
            </a:r>
          </a:p>
          <a:p>
            <a:pPr marL="0">
              <a:lnSpc>
                <a:spcPct val="90000"/>
              </a:lnSpc>
            </a:pPr>
            <a:r>
              <a:rPr lang="en-US" sz="1800" dirty="0" err="1"/>
              <a:t>group_by_species</a:t>
            </a:r>
            <a:r>
              <a:rPr lang="en-US" sz="1800" dirty="0"/>
              <a:t> &lt;- </a:t>
            </a:r>
            <a:r>
              <a:rPr lang="en-US" sz="1800" dirty="0" err="1"/>
              <a:t>group_by</a:t>
            </a:r>
            <a:r>
              <a:rPr lang="en-US" sz="1800" dirty="0"/>
              <a:t>(iris, Species)</a:t>
            </a:r>
          </a:p>
          <a:p>
            <a:pPr marL="0">
              <a:lnSpc>
                <a:spcPct val="90000"/>
              </a:lnSpc>
            </a:pPr>
            <a:r>
              <a:rPr lang="en-US" sz="1800" dirty="0" err="1"/>
              <a:t>iris_sep_len</a:t>
            </a:r>
            <a:r>
              <a:rPr lang="en-US" sz="1800" dirty="0"/>
              <a:t> &lt;-summarize(</a:t>
            </a:r>
            <a:r>
              <a:rPr lang="en-US" sz="1800" dirty="0" err="1"/>
              <a:t>group_by_species</a:t>
            </a:r>
            <a:r>
              <a:rPr lang="en-US" sz="1800" dirty="0"/>
              <a:t>, mean = mean(</a:t>
            </a:r>
            <a:r>
              <a:rPr lang="en-US" sz="1800" dirty="0" err="1"/>
              <a:t>Sepal.Length</a:t>
            </a:r>
            <a:r>
              <a:rPr lang="en-US" sz="1800" dirty="0"/>
              <a:t>))</a:t>
            </a:r>
          </a:p>
          <a:p>
            <a:pPr marL="0">
              <a:lnSpc>
                <a:spcPct val="90000"/>
              </a:lnSpc>
            </a:pPr>
            <a:r>
              <a:rPr lang="en-US" sz="1800" dirty="0"/>
              <a:t>View(</a:t>
            </a:r>
            <a:r>
              <a:rPr lang="en-US" sz="1800" dirty="0" err="1"/>
              <a:t>iris_sep_len</a:t>
            </a:r>
            <a:r>
              <a:rPr lang="en-US" sz="18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Pipe sequence (%&gt;%)</a:t>
            </a:r>
          </a:p>
          <a:p>
            <a:pPr marL="0">
              <a:lnSpc>
                <a:spcPct val="90000"/>
              </a:lnSpc>
            </a:pPr>
            <a:r>
              <a:rPr lang="en-US" sz="1800" dirty="0" err="1"/>
              <a:t>iris_sep_len</a:t>
            </a:r>
            <a:r>
              <a:rPr lang="en-US" sz="1800" dirty="0"/>
              <a:t> &lt;- iris %&gt;% </a:t>
            </a:r>
            <a:r>
              <a:rPr lang="en-US" sz="1800" dirty="0" err="1"/>
              <a:t>group_by</a:t>
            </a:r>
            <a:r>
              <a:rPr lang="en-US" sz="1800" dirty="0"/>
              <a:t>(Species) %&gt;% summarize(</a:t>
            </a:r>
            <a:r>
              <a:rPr lang="en-US" sz="1800" dirty="0" err="1"/>
              <a:t>new_col</a:t>
            </a:r>
            <a:r>
              <a:rPr lang="en-US" sz="1800" dirty="0"/>
              <a:t> = mean(</a:t>
            </a:r>
            <a:r>
              <a:rPr lang="en-US" sz="1800" dirty="0" err="1"/>
              <a:t>Sepal.Length</a:t>
            </a:r>
            <a:r>
              <a:rPr lang="en-US" sz="1800" dirty="0"/>
              <a:t>))</a:t>
            </a:r>
          </a:p>
          <a:p>
            <a:pPr marL="0">
              <a:lnSpc>
                <a:spcPct val="90000"/>
              </a:lnSpc>
            </a:pPr>
            <a:r>
              <a:rPr lang="en-US" sz="1800" dirty="0"/>
              <a:t>View(</a:t>
            </a:r>
            <a:r>
              <a:rPr lang="en-US" sz="1800" dirty="0" err="1"/>
              <a:t>iris_sep_len</a:t>
            </a:r>
            <a:r>
              <a:rPr lang="en-US" sz="1800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30B600-877F-7746-B57D-25C3B476F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Freeform 43">
              <a:extLst>
                <a:ext uri="{FF2B5EF4-FFF2-40B4-BE49-F238E27FC236}">
                  <a16:creationId xmlns:a16="http://schemas.microsoft.com/office/drawing/2014/main" id="{2C3F9BC4-CA61-1545-AFCA-2998DE0A8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DF9667B-A221-FF48-BE03-0BCECE027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B043781C-7B99-5E41-ACB6-43554D9E3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24D64776-7D03-D04E-9D4F-4913424D1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84D49EAC-E325-E74E-9875-A5B09696F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8">
              <a:extLst>
                <a:ext uri="{FF2B5EF4-FFF2-40B4-BE49-F238E27FC236}">
                  <a16:creationId xmlns:a16="http://schemas.microsoft.com/office/drawing/2014/main" id="{A82CBB5F-9CE4-9F41-828D-030FF74AB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2AC807-9FDE-674F-84BF-EC319D683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9245651" y="454632"/>
            <a:ext cx="267693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Keyboard Shortcut:</a:t>
            </a:r>
          </a:p>
          <a:p>
            <a:pPr>
              <a:spcAft>
                <a:spcPts val="600"/>
              </a:spcAft>
            </a:pPr>
            <a:r>
              <a:rPr lang="en-US" sz="2000" b="1" dirty="0" err="1"/>
              <a:t>PC</a:t>
            </a:r>
            <a:r>
              <a:rPr lang="en-US" sz="2000" dirty="0" err="1"/>
              <a:t>:Ctrl+Shift+M</a:t>
            </a: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b="1" dirty="0" err="1"/>
              <a:t>Mac</a:t>
            </a:r>
            <a:r>
              <a:rPr lang="en-US" sz="2000" dirty="0" err="1"/>
              <a:t>:Cmd+Shift+M</a:t>
            </a:r>
            <a:endParaRPr lang="en-US" sz="2000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A5E32AC-B2AA-07A7-CF06-694484A6E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246" y="4923579"/>
            <a:ext cx="4406660" cy="183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ABCFB2-25FF-703B-F56B-767639C7B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8767109" cy="1268984"/>
          </a:xfrm>
        </p:spPr>
        <p:txBody>
          <a:bodyPr>
            <a:normAutofit fontScale="90000"/>
          </a:bodyPr>
          <a:lstStyle/>
          <a:p>
            <a:r>
              <a:rPr lang="en-US" dirty="0"/>
              <a:t>Tech Stack/Programming Ecosystem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DA927-4084-C507-A39B-57FEB5140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842247"/>
            <a:ext cx="9062944" cy="4244863"/>
          </a:xfrm>
        </p:spPr>
        <p:txBody>
          <a:bodyPr>
            <a:normAutofit/>
          </a:bodyPr>
          <a:lstStyle/>
          <a:p>
            <a:r>
              <a:rPr lang="en-US" dirty="0"/>
              <a:t>R allows for many common data operations, however, to be a complete programmer often requires additional skillsets</a:t>
            </a:r>
          </a:p>
          <a:p>
            <a:r>
              <a:rPr lang="en-US" dirty="0"/>
              <a:t>Below are common skillsets that enhance your ability to do your work as a researcher, developer or data scientist</a:t>
            </a:r>
          </a:p>
          <a:p>
            <a:pPr lvl="1"/>
            <a:r>
              <a:rPr lang="en-US" dirty="0"/>
              <a:t>Version Control: GitHub, GitLab</a:t>
            </a:r>
          </a:p>
          <a:p>
            <a:pPr lvl="1"/>
            <a:r>
              <a:rPr lang="en-US" dirty="0"/>
              <a:t>Database: SQL</a:t>
            </a:r>
          </a:p>
          <a:p>
            <a:pPr lvl="1"/>
            <a:r>
              <a:rPr lang="en-US" dirty="0"/>
              <a:t>Environments: Allows others to replicate and use your scripts</a:t>
            </a:r>
          </a:p>
          <a:p>
            <a:pPr lvl="1"/>
            <a:r>
              <a:rPr lang="en-US" dirty="0"/>
              <a:t>Remote compute and cloud services: Vital skill when data is too large for your personal workstation</a:t>
            </a:r>
          </a:p>
          <a:p>
            <a:pPr lvl="1"/>
            <a:r>
              <a:rPr lang="en-US" dirty="0"/>
              <a:t>Dashboards: R Shiny, Tableau </a:t>
            </a:r>
          </a:p>
        </p:txBody>
      </p:sp>
    </p:spTree>
    <p:extLst>
      <p:ext uri="{BB962C8B-B14F-4D97-AF65-F5344CB8AC3E}">
        <p14:creationId xmlns:p14="http://schemas.microsoft.com/office/powerpoint/2010/main" val="28923583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3: </a:t>
            </a:r>
            <a:br>
              <a:rPr lang="en-US" dirty="0"/>
            </a:br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7772026" cy="36012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3_Data_Manipulation.Rmd will explore the following data manipulations using the </a:t>
            </a:r>
            <a:r>
              <a:rPr lang="en-US" dirty="0" err="1"/>
              <a:t>Tidyverse</a:t>
            </a:r>
            <a:r>
              <a:rPr lang="en-US" dirty="0"/>
              <a:t> library:</a:t>
            </a:r>
          </a:p>
          <a:p>
            <a:pPr lvl="1"/>
            <a:r>
              <a:rPr lang="en-US" sz="2400" dirty="0"/>
              <a:t>Arrange</a:t>
            </a:r>
          </a:p>
          <a:p>
            <a:pPr lvl="1"/>
            <a:r>
              <a:rPr lang="en-US" sz="2400" dirty="0"/>
              <a:t>Select</a:t>
            </a:r>
          </a:p>
          <a:p>
            <a:pPr lvl="1"/>
            <a:r>
              <a:rPr lang="en-US" sz="2400" dirty="0"/>
              <a:t>Filter </a:t>
            </a:r>
          </a:p>
          <a:p>
            <a:pPr lvl="1"/>
            <a:r>
              <a:rPr lang="en-US" sz="2400" dirty="0"/>
              <a:t>Mutate</a:t>
            </a:r>
          </a:p>
          <a:p>
            <a:pPr lvl="1"/>
            <a:r>
              <a:rPr lang="en-US" sz="2400" dirty="0"/>
              <a:t>Summarize </a:t>
            </a:r>
          </a:p>
          <a:p>
            <a:pPr lvl="1"/>
            <a:r>
              <a:rPr lang="en-US" sz="2400" dirty="0" err="1"/>
              <a:t>GroupBy</a:t>
            </a:r>
            <a:endParaRPr lang="en-US" sz="2400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DD469D-1AA1-F895-A5F5-A52F2867A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Activity 3 used the </a:t>
            </a:r>
            <a:r>
              <a:rPr lang="en-US" dirty="0" err="1"/>
              <a:t>Tidyverse</a:t>
            </a:r>
            <a:r>
              <a:rPr lang="en-US" dirty="0"/>
              <a:t> packages to explore data manipulation techniques</a:t>
            </a:r>
          </a:p>
          <a:p>
            <a:r>
              <a:rPr lang="en-US" dirty="0"/>
              <a:t>Process used the built-in Iris dataset</a:t>
            </a:r>
          </a:p>
          <a:p>
            <a:r>
              <a:rPr lang="en-US" dirty="0"/>
              <a:t>Final result was a grouped by aggregation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864D-5762-6030-C7CF-F2B318D6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D4091-9701-28BF-8885-2AFE54D63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introduction to R introduced the basics of R, built-in datasets and package imports</a:t>
            </a:r>
          </a:p>
          <a:p>
            <a:r>
              <a:rPr lang="en-US" dirty="0"/>
              <a:t>Importing and using packages often prevents you from having to “reinvent the wheel”’</a:t>
            </a:r>
          </a:p>
          <a:p>
            <a:r>
              <a:rPr lang="en-US" dirty="0"/>
              <a:t>Statistical programming is greatly enhanced when combined with version control and data sharing techniques</a:t>
            </a:r>
          </a:p>
          <a:p>
            <a:r>
              <a:rPr lang="en-US" dirty="0"/>
              <a:t>Don’t be afraid of errors and be sure to explore the available resources for your work</a:t>
            </a:r>
          </a:p>
        </p:txBody>
      </p:sp>
    </p:spTree>
    <p:extLst>
      <p:ext uri="{BB962C8B-B14F-4D97-AF65-F5344CB8AC3E}">
        <p14:creationId xmlns:p14="http://schemas.microsoft.com/office/powerpoint/2010/main" val="42429733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2FA21-C33D-4FC4-9EF0-2435CDCDCD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This concludes the Intro to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E47061-E21F-C773-88EE-1FE99065A6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 for your attention and participation!</a:t>
            </a:r>
          </a:p>
        </p:txBody>
      </p:sp>
    </p:spTree>
    <p:extLst>
      <p:ext uri="{BB962C8B-B14F-4D97-AF65-F5344CB8AC3E}">
        <p14:creationId xmlns:p14="http://schemas.microsoft.com/office/powerpoint/2010/main" val="3800886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0D78F2-F7E7-5EBB-23CF-E14FEC76C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6292850" cy="2866405"/>
          </a:xfrm>
        </p:spPr>
        <p:txBody>
          <a:bodyPr/>
          <a:lstStyle/>
          <a:p>
            <a:r>
              <a:rPr lang="en-US" dirty="0"/>
              <a:t>Additional Materials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78107F8-A4F8-CFAC-BFBF-81A529DDB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2691411"/>
            <a:ext cx="5066001" cy="1475177"/>
          </a:xfrm>
        </p:spPr>
        <p:txBody>
          <a:bodyPr/>
          <a:lstStyle/>
          <a:p>
            <a:r>
              <a:rPr lang="en-US" dirty="0"/>
              <a:t>The following slides provide an overview of activities 4-6. Feel free to explore this topics on your own and use the code to learn more about R!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F2F36C94-CFA3-918C-8DE9-5B7D4AFAD964}"/>
              </a:ext>
            </a:extLst>
          </p:cNvPr>
          <p:cNvSpPr txBox="1">
            <a:spLocks/>
          </p:cNvSpPr>
          <p:nvPr/>
        </p:nvSpPr>
        <p:spPr>
          <a:xfrm>
            <a:off x="565149" y="4539873"/>
            <a:ext cx="5066001" cy="14751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Activity 4: Data Import and export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Activity 5: Data Visualizations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Activity 6: Basic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636715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00FD-24FB-7495-88D4-C5149EE0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3FB6-0AF2-5AE6-90B6-0A921D66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comes in many formats</a:t>
            </a:r>
          </a:p>
          <a:p>
            <a:endParaRPr lang="en-US" dirty="0"/>
          </a:p>
          <a:p>
            <a:r>
              <a:rPr lang="en-US" dirty="0"/>
              <a:t>There are a variety of tools for importing and exporting data</a:t>
            </a:r>
          </a:p>
          <a:p>
            <a:endParaRPr lang="en-US" dirty="0"/>
          </a:p>
          <a:p>
            <a:r>
              <a:rPr lang="en-US" dirty="0"/>
              <a:t>R can handle data in csv, tab-delimited, excel formats, images and more</a:t>
            </a:r>
          </a:p>
        </p:txBody>
      </p:sp>
    </p:spTree>
    <p:extLst>
      <p:ext uri="{BB962C8B-B14F-4D97-AF65-F5344CB8AC3E}">
        <p14:creationId xmlns:p14="http://schemas.microsoft.com/office/powerpoint/2010/main" val="3017423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FD0B3-1B8C-C8BE-5F5E-3E3459AA9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10864850" cy="3927094"/>
          </a:xfrm>
        </p:spPr>
        <p:txBody>
          <a:bodyPr>
            <a:normAutofit/>
          </a:bodyPr>
          <a:lstStyle/>
          <a:p>
            <a:r>
              <a:rPr lang="en-US" sz="24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2400" spc="-9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2400" spc="-90" dirty="0" err="1">
                <a:solidFill>
                  <a:srgbClr val="066FC0"/>
                </a:solidFill>
                <a:cs typeface="Trebuchet MS"/>
              </a:rPr>
              <a:t>iris_mutate</a:t>
            </a:r>
            <a:r>
              <a:rPr lang="en-US" sz="2400" spc="-90" dirty="0">
                <a:solidFill>
                  <a:srgbClr val="066FC0"/>
                </a:solidFill>
                <a:cs typeface="Trebuchet MS"/>
              </a:rPr>
              <a:t>,”../dat</a:t>
            </a:r>
            <a:r>
              <a:rPr lang="en-US" spc="-90" dirty="0">
                <a:solidFill>
                  <a:srgbClr val="066FC0"/>
                </a:solidFill>
                <a:cs typeface="Trebuchet MS"/>
              </a:rPr>
              <a:t>a/</a:t>
            </a:r>
            <a:r>
              <a:rPr lang="en-US" sz="2400" spc="-90" dirty="0">
                <a:solidFill>
                  <a:srgbClr val="066FC0"/>
                </a:solidFill>
                <a:cs typeface="Trebuchet MS"/>
              </a:rPr>
              <a:t>iris_mutate.txt",</a:t>
            </a:r>
            <a:r>
              <a:rPr lang="en-US" sz="24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24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24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24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r>
              <a:rPr lang="en-US" dirty="0" err="1"/>
              <a:t>write.table</a:t>
            </a:r>
            <a:r>
              <a:rPr lang="en-US" dirty="0"/>
              <a:t> is the command</a:t>
            </a:r>
          </a:p>
          <a:p>
            <a:r>
              <a:rPr lang="en-US" dirty="0" err="1"/>
              <a:t>iris_mutate</a:t>
            </a:r>
            <a:r>
              <a:rPr lang="en-US" dirty="0"/>
              <a:t> is the data to be written</a:t>
            </a:r>
          </a:p>
          <a:p>
            <a:r>
              <a:rPr lang="en-US" dirty="0"/>
              <a:t>“../data/</a:t>
            </a:r>
            <a:r>
              <a:rPr lang="en-US" dirty="0" err="1"/>
              <a:t>iris_mutate.txt</a:t>
            </a:r>
            <a:r>
              <a:rPr lang="en-US" dirty="0"/>
              <a:t>” is the file path to write to</a:t>
            </a:r>
          </a:p>
          <a:p>
            <a:pPr lvl="1"/>
            <a:r>
              <a:rPr lang="en-US" dirty="0"/>
              <a:t>.. means go up a directory</a:t>
            </a:r>
          </a:p>
          <a:p>
            <a:pPr lvl="1"/>
            <a:r>
              <a:rPr lang="en-US" dirty="0"/>
              <a:t>Then go into the data directory and name the file </a:t>
            </a:r>
            <a:r>
              <a:rPr lang="en-US" dirty="0" err="1"/>
              <a:t>iris_mutate.txt</a:t>
            </a:r>
            <a:endParaRPr lang="en-US" dirty="0"/>
          </a:p>
          <a:p>
            <a:r>
              <a:rPr lang="en-US" dirty="0" err="1"/>
              <a:t>row.names</a:t>
            </a:r>
            <a:r>
              <a:rPr lang="en-US" dirty="0"/>
              <a:t>=F (False, do not write row names)</a:t>
            </a:r>
          </a:p>
          <a:p>
            <a:r>
              <a:rPr lang="en-US" dirty="0"/>
              <a:t>Sep = “\t” for tab delimited data</a:t>
            </a: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9584690" cy="1268984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Read Data From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F2627-06CB-A2DE-DF2B-8E2E1818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2804" cy="3601212"/>
          </a:xfrm>
        </p:spPr>
        <p:txBody>
          <a:bodyPr>
            <a:normAutofit/>
          </a:bodyPr>
          <a:lstStyle/>
          <a:p>
            <a:r>
              <a:rPr lang="en-US" dirty="0" err="1"/>
              <a:t>read_csv</a:t>
            </a:r>
            <a:r>
              <a:rPr lang="en-US" dirty="0"/>
              <a:t>() and </a:t>
            </a:r>
            <a:r>
              <a:rPr lang="en-US" dirty="0" err="1"/>
              <a:t>read_tsv</a:t>
            </a:r>
            <a:r>
              <a:rPr lang="en-US" dirty="0"/>
              <a:t>() are special cases of the more general </a:t>
            </a:r>
            <a:r>
              <a:rPr lang="en-US" dirty="0" err="1"/>
              <a:t>read_delim</a:t>
            </a:r>
            <a:r>
              <a:rPr lang="en-US" dirty="0"/>
              <a:t>(). They're useful for reading the most common types of flat file data, comma separated values and tab separated values, respectively. </a:t>
            </a:r>
          </a:p>
          <a:p>
            <a:endParaRPr lang="en-US" dirty="0"/>
          </a:p>
          <a:p>
            <a:r>
              <a:rPr lang="en-US" dirty="0"/>
              <a:t>File can be a </a:t>
            </a:r>
            <a:r>
              <a:rPr lang="en-US" dirty="0" err="1"/>
              <a:t>url</a:t>
            </a:r>
            <a:r>
              <a:rPr lang="en-US" dirty="0"/>
              <a:t> where data is stored</a:t>
            </a:r>
          </a:p>
          <a:p>
            <a:r>
              <a:rPr lang="en-US" dirty="0"/>
              <a:t>Run `?</a:t>
            </a:r>
            <a:r>
              <a:rPr lang="en-US" dirty="0" err="1"/>
              <a:t>read_tsv</a:t>
            </a:r>
            <a:r>
              <a:rPr lang="en-US" dirty="0"/>
              <a:t>` for more help information</a:t>
            </a:r>
          </a:p>
        </p:txBody>
      </p:sp>
    </p:spTree>
    <p:extLst>
      <p:ext uri="{BB962C8B-B14F-4D97-AF65-F5344CB8AC3E}">
        <p14:creationId xmlns:p14="http://schemas.microsoft.com/office/powerpoint/2010/main" val="13652696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4: </a:t>
            </a:r>
            <a:br>
              <a:rPr lang="en-US" dirty="0"/>
            </a:br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4_Data_Import_and_Export.Rmd will explore the following:</a:t>
            </a:r>
          </a:p>
          <a:p>
            <a:r>
              <a:rPr lang="en-US" dirty="0"/>
              <a:t>Save data as tab delimited text</a:t>
            </a:r>
          </a:p>
          <a:p>
            <a:r>
              <a:rPr lang="en-US" dirty="0"/>
              <a:t>Save data as a csv file</a:t>
            </a:r>
          </a:p>
          <a:p>
            <a:r>
              <a:rPr lang="en-US" dirty="0"/>
              <a:t>Load both tab delimited and csv files</a:t>
            </a:r>
          </a:p>
          <a:p>
            <a:r>
              <a:rPr lang="en-US" dirty="0"/>
              <a:t>Load data from a </a:t>
            </a:r>
            <a:r>
              <a:rPr lang="en-US" dirty="0" err="1"/>
              <a:t>url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97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Pie chart</a:t>
            </a:r>
          </a:p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Box Plot</a:t>
            </a:r>
          </a:p>
          <a:p>
            <a:r>
              <a:rPr lang="en-US" dirty="0"/>
              <a:t>Heat Map</a:t>
            </a:r>
          </a:p>
          <a:p>
            <a:r>
              <a:rPr lang="en-US" dirty="0"/>
              <a:t>Faceted plots (multiple plots in the same figure)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BEB9C-5BA9-6BF7-025C-70D030BE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/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2FC81-8FD5-934E-8648-6E3BAFD64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389" y="1694329"/>
            <a:ext cx="7046258" cy="4392781"/>
          </a:xfrm>
        </p:spPr>
        <p:txBody>
          <a:bodyPr/>
          <a:lstStyle/>
          <a:p>
            <a:r>
              <a:rPr lang="en-US" dirty="0"/>
              <a:t>An open-source programming language and software environment that can:</a:t>
            </a:r>
          </a:p>
          <a:p>
            <a:pPr lvl="1"/>
            <a:r>
              <a:rPr lang="en-US" dirty="0"/>
              <a:t>Manipulate data</a:t>
            </a:r>
          </a:p>
          <a:p>
            <a:pPr lvl="1"/>
            <a:r>
              <a:rPr lang="en-US" dirty="0"/>
              <a:t>Visualize data</a:t>
            </a:r>
          </a:p>
          <a:p>
            <a:pPr lvl="1"/>
            <a:r>
              <a:rPr lang="en-US" dirty="0"/>
              <a:t>Perform statistics</a:t>
            </a:r>
          </a:p>
          <a:p>
            <a:r>
              <a:rPr lang="en-US" dirty="0"/>
              <a:t>Free and relatively easy to run in any environment (Unix, Windows, &amp; MacOS) </a:t>
            </a:r>
          </a:p>
          <a:p>
            <a:r>
              <a:rPr lang="en-US" dirty="0"/>
              <a:t>Recently changed to Posit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https://www.r-project.org/</a:t>
            </a:r>
            <a:endParaRPr lang="en-US" dirty="0"/>
          </a:p>
          <a:p>
            <a:endParaRPr lang="en-US" sz="2200" dirty="0"/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03626C-B364-0E9D-9CF0-DBA6AB2DD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788" y="1016137"/>
            <a:ext cx="5157107" cy="48257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7556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47486" y="0"/>
            <a:ext cx="2744514" cy="29586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 lnSpcReduction="10000"/>
          </a:bodyPr>
          <a:lstStyle/>
          <a:p>
            <a:pPr marL="571500" indent="-571500"/>
            <a:r>
              <a:rPr lang="en-US" sz="3600" dirty="0"/>
              <a:t>Part of </a:t>
            </a:r>
            <a:r>
              <a:rPr lang="en-US" sz="3600" dirty="0" err="1"/>
              <a:t>Tidyverse</a:t>
            </a:r>
            <a:endParaRPr lang="en-US" sz="3600" dirty="0"/>
          </a:p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01157" y="188259"/>
            <a:ext cx="2744514" cy="29586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9287933" cy="5002287"/>
          </a:xfrm>
        </p:spPr>
        <p:txBody>
          <a:bodyPr>
            <a:normAutofit fontScale="85000" lnSpcReduction="20000"/>
          </a:bodyPr>
          <a:lstStyle/>
          <a:p>
            <a:pPr marL="38100" indent="0">
              <a:buNone/>
            </a:pPr>
            <a:r>
              <a:rPr lang="en-US" sz="3200" b="1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r>
              <a:rPr lang="en-US" sz="3200" b="1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b="1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(iris, </a:t>
            </a:r>
            <a:r>
              <a:rPr lang="en-US" sz="3200" dirty="0" err="1"/>
              <a:t>aes</a:t>
            </a:r>
            <a:r>
              <a:rPr lang="en-US" sz="3200" dirty="0"/>
              <a:t>(x=</a:t>
            </a:r>
            <a:r>
              <a:rPr lang="en-US" sz="3200" dirty="0" err="1"/>
              <a:t>Sepal.Length</a:t>
            </a:r>
            <a:r>
              <a:rPr lang="en-US" sz="3200" dirty="0"/>
              <a:t>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 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65278" y="242551"/>
            <a:ext cx="2461572" cy="232583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</a:t>
            </a:r>
            <a:r>
              <a:rPr lang="en-US" sz="6000" b="1" dirty="0">
                <a:latin typeface="+mn-lt"/>
              </a:rPr>
              <a:t>: gather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r>
              <a:rPr lang="en-US" dirty="0"/>
              <a:t>Transform data from wide to long format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 (wide format)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(long format)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EC3E-D539-EDD0-FC96-583C8B32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5: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BDE2-1AD0-8F31-B53F-4F111DFD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5_Data_Visualization.Rmd explores plotting of various data types</a:t>
            </a:r>
          </a:p>
          <a:p>
            <a:endParaRPr lang="en-US" dirty="0"/>
          </a:p>
          <a:p>
            <a:r>
              <a:rPr lang="en-US" dirty="0"/>
              <a:t>Explore plotting and data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107065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 on Basic Visualizations?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58E479B-EB30-9D6A-6402-215D2397A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416" y="770890"/>
            <a:ext cx="5209032" cy="5209032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2711384-9F80-401C-608D-766AE2F25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5" y="2039874"/>
            <a:ext cx="4715256" cy="47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48BC-F236-5D05-4816-1B881FB7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in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9546-D6C7-46B5-AADF-BDC272C4F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  <a:p>
            <a:pPr lvl="1"/>
            <a:r>
              <a:rPr lang="en-US" dirty="0"/>
              <a:t>Pearson</a:t>
            </a:r>
          </a:p>
          <a:p>
            <a:r>
              <a:rPr lang="en-US" dirty="0"/>
              <a:t>t-tests</a:t>
            </a:r>
          </a:p>
          <a:p>
            <a:pPr lvl="1"/>
            <a:r>
              <a:rPr lang="en-US" dirty="0"/>
              <a:t>Single sample</a:t>
            </a:r>
          </a:p>
          <a:p>
            <a:pPr lvl="1"/>
            <a:r>
              <a:rPr lang="en-US" dirty="0"/>
              <a:t>Independent</a:t>
            </a:r>
          </a:p>
          <a:p>
            <a:pPr lvl="1"/>
            <a:r>
              <a:rPr lang="en-US" dirty="0"/>
              <a:t>Paired</a:t>
            </a:r>
          </a:p>
        </p:txBody>
      </p:sp>
    </p:spTree>
    <p:extLst>
      <p:ext uri="{BB962C8B-B14F-4D97-AF65-F5344CB8AC3E}">
        <p14:creationId xmlns:p14="http://schemas.microsoft.com/office/powerpoint/2010/main" val="28070448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9A7E0-67FD-60F3-8D40-EF663B04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1493C-4A97-6D32-5208-FB0EDF0E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of how well two variables hang together</a:t>
            </a:r>
          </a:p>
          <a:p>
            <a:r>
              <a:rPr lang="en-US" dirty="0"/>
              <a:t>Range from -1 to 1</a:t>
            </a:r>
          </a:p>
          <a:p>
            <a:r>
              <a:rPr lang="en-US" dirty="0"/>
              <a:t>1 is a perfect positive correlation</a:t>
            </a:r>
          </a:p>
          <a:p>
            <a:r>
              <a:rPr lang="en-US" dirty="0"/>
              <a:t>-1 is an inverse correlation</a:t>
            </a:r>
          </a:p>
        </p:txBody>
      </p:sp>
    </p:spTree>
    <p:extLst>
      <p:ext uri="{BB962C8B-B14F-4D97-AF65-F5344CB8AC3E}">
        <p14:creationId xmlns:p14="http://schemas.microsoft.com/office/powerpoint/2010/main" val="35790321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BD73E3-612C-EB3A-3C8F-3B14028C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4482338" cy="1389127"/>
          </a:xfrm>
        </p:spPr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8" name="Picture Placeholder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22829B97-E917-3E96-96B1-2711320C51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610" r="11610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15390C-5015-C943-9870-CCB904B9D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4482338" cy="3601211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Diagonal is all 1’s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Each variable is a perfect correlation with itself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Positive and negative correlations are color coded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Blue is positive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Red is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Strength is shown in darker colors</a:t>
            </a:r>
          </a:p>
        </p:txBody>
      </p:sp>
    </p:spTree>
    <p:extLst>
      <p:ext uri="{BB962C8B-B14F-4D97-AF65-F5344CB8AC3E}">
        <p14:creationId xmlns:p14="http://schemas.microsoft.com/office/powerpoint/2010/main" val="1962561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127550-6E02-0F9E-3510-CF6554544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008" y="2039874"/>
            <a:ext cx="4032184" cy="314319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BCBEB9C-5BA9-6BF7-025C-70D030BE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/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2FC81-8FD5-934E-8648-6E3BAFD64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389" y="1798491"/>
            <a:ext cx="7618598" cy="4400603"/>
          </a:xfrm>
        </p:spPr>
        <p:txBody>
          <a:bodyPr>
            <a:normAutofit/>
          </a:bodyPr>
          <a:lstStyle/>
          <a:p>
            <a:r>
              <a:rPr lang="en-US" sz="2200" dirty="0"/>
              <a:t>With FOSS, it is easy to get analysis tools, share and collaborate on work with few barriers to access</a:t>
            </a:r>
          </a:p>
          <a:p>
            <a:pPr lvl="1"/>
            <a:r>
              <a:rPr lang="en-US" sz="1800" dirty="0"/>
              <a:t>Compared with MATLAB, which requires licensing </a:t>
            </a:r>
          </a:p>
          <a:p>
            <a:r>
              <a:rPr lang="en-US" sz="2200" dirty="0"/>
              <a:t>Use of programming language is typically required for big data</a:t>
            </a:r>
          </a:p>
          <a:p>
            <a:pPr lvl="1"/>
            <a:r>
              <a:rPr lang="en-US" sz="1800" dirty="0"/>
              <a:t>Excel can not handle millions of datapoints </a:t>
            </a:r>
          </a:p>
          <a:p>
            <a:r>
              <a:rPr lang="en-US" sz="2200" dirty="0"/>
              <a:t>R is currently considered the standard for bioinformatics and biostatistics with many packages for advanced visualization and analysis</a:t>
            </a:r>
          </a:p>
          <a:p>
            <a:pPr lvl="1"/>
            <a:r>
              <a:rPr lang="en-US" sz="1800" dirty="0">
                <a:hlinkClick r:id="rId3"/>
              </a:rPr>
              <a:t>Bioconductor</a:t>
            </a:r>
            <a:r>
              <a:rPr lang="en-US" sz="1800" dirty="0"/>
              <a:t> </a:t>
            </a:r>
          </a:p>
          <a:p>
            <a:pPr lvl="1"/>
            <a:r>
              <a:rPr lang="en-US" sz="1800" dirty="0" err="1">
                <a:hlinkClick r:id="rId4"/>
              </a:rPr>
              <a:t>Tidyverse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19037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BD73E3-612C-EB3A-3C8F-3B14028C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  <a:br>
              <a:rPr lang="en-US" dirty="0"/>
            </a:br>
            <a:r>
              <a:rPr lang="en-US" dirty="0"/>
              <a:t>Test</a:t>
            </a:r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D43709-02C2-CBC9-462C-B1EEBA3AF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873" y="1200150"/>
            <a:ext cx="7048500" cy="4457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A6FC54-8208-6599-F394-84100324365F}"/>
              </a:ext>
            </a:extLst>
          </p:cNvPr>
          <p:cNvSpPr txBox="1"/>
          <p:nvPr/>
        </p:nvSpPr>
        <p:spPr>
          <a:xfrm>
            <a:off x="565150" y="2054268"/>
            <a:ext cx="29170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Cor.test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P-value shows significance</a:t>
            </a:r>
          </a:p>
          <a:p>
            <a:endParaRPr lang="en-US" sz="2400" dirty="0"/>
          </a:p>
          <a:p>
            <a:r>
              <a:rPr lang="en-US" sz="2400" dirty="0"/>
              <a:t>Correlation coefficient is shown at bottom</a:t>
            </a:r>
          </a:p>
        </p:txBody>
      </p:sp>
    </p:spTree>
    <p:extLst>
      <p:ext uri="{BB962C8B-B14F-4D97-AF65-F5344CB8AC3E}">
        <p14:creationId xmlns:p14="http://schemas.microsoft.com/office/powerpoint/2010/main" val="22988331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9C9C6B-7AF4-F020-BE29-4BAD1E4B4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173DD-1485-A42B-5048-5C729FB0C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sample</a:t>
            </a:r>
          </a:p>
          <a:p>
            <a:pPr lvl="1"/>
            <a:r>
              <a:rPr lang="en-US" dirty="0"/>
              <a:t>Compares a sample to a known value (mu)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Independent</a:t>
            </a:r>
          </a:p>
          <a:p>
            <a:pPr lvl="1"/>
            <a:r>
              <a:rPr lang="en-US" dirty="0"/>
              <a:t>Compares two samples which are not related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Paired</a:t>
            </a:r>
          </a:p>
          <a:p>
            <a:pPr lvl="1"/>
            <a:r>
              <a:rPr lang="en-US" dirty="0"/>
              <a:t>Compares two samples which are related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940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6CE7D4-B415-3F82-B040-3E5DC470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62A2B7-EF7B-47A4-DC44-15D93DD55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400" y="1109213"/>
            <a:ext cx="6111875" cy="412522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E93A16-4F46-9918-848D-6BC624372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Compares a vector of data against a know value (mu)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Mean of vector is shown at bottom</a:t>
            </a:r>
          </a:p>
        </p:txBody>
      </p:sp>
    </p:spTree>
    <p:extLst>
      <p:ext uri="{BB962C8B-B14F-4D97-AF65-F5344CB8AC3E}">
        <p14:creationId xmlns:p14="http://schemas.microsoft.com/office/powerpoint/2010/main" val="2179463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ED50-8C44-556C-3E57-8B7298AD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Sample Independent t-test</a:t>
            </a:r>
          </a:p>
        </p:txBody>
      </p:sp>
      <p:pic>
        <p:nvPicPr>
          <p:cNvPr id="6" name="Content Placeholder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E77C92CF-7F5D-7DA7-052D-C78877578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9528" y="2680571"/>
            <a:ext cx="7840160" cy="29060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6B4D8-5228-3020-B070-B7A073FBC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Compares two vectors of numeric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Determines if means are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Means of each group displayed at bottom</a:t>
            </a:r>
          </a:p>
        </p:txBody>
      </p:sp>
    </p:spTree>
    <p:extLst>
      <p:ext uri="{BB962C8B-B14F-4D97-AF65-F5344CB8AC3E}">
        <p14:creationId xmlns:p14="http://schemas.microsoft.com/office/powerpoint/2010/main" val="24007342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5B1B-D856-5E69-0E2D-6BE1C851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Paired-Samples t-test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C8D57C-4785-91BE-2B87-53CCFE257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400" y="1664351"/>
            <a:ext cx="6111875" cy="301494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E8309-592E-9001-BC4C-964CF6FB8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Compares two related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of the differences is shown at the bottom</a:t>
            </a:r>
          </a:p>
        </p:txBody>
      </p:sp>
    </p:spTree>
    <p:extLst>
      <p:ext uri="{BB962C8B-B14F-4D97-AF65-F5344CB8AC3E}">
        <p14:creationId xmlns:p14="http://schemas.microsoft.com/office/powerpoint/2010/main" val="8608121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EC3E-D539-EDD0-FC96-583C8B32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6:</a:t>
            </a:r>
            <a:br>
              <a:rPr lang="en-US" dirty="0"/>
            </a:br>
            <a:r>
              <a:rPr lang="en-US" dirty="0"/>
              <a:t>Data Analysis in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BDE2-1AD0-8F31-B53F-4F111DFD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6_Data_Analysis.Rmd explores two basic analysis techniques</a:t>
            </a:r>
          </a:p>
          <a:p>
            <a:pPr lvl="1"/>
            <a:r>
              <a:rPr lang="en-US" sz="2400" dirty="0"/>
              <a:t>Correlations</a:t>
            </a:r>
          </a:p>
          <a:p>
            <a:pPr lvl="1"/>
            <a:r>
              <a:rPr lang="en-US" sz="2400" dirty="0"/>
              <a:t>t-tests</a:t>
            </a:r>
          </a:p>
          <a:p>
            <a:endParaRPr lang="en-US" dirty="0"/>
          </a:p>
          <a:p>
            <a:r>
              <a:rPr lang="en-US" dirty="0"/>
              <a:t>Many more analysis tools exist, this is only an introduction to the basics</a:t>
            </a:r>
          </a:p>
        </p:txBody>
      </p:sp>
    </p:spTree>
    <p:extLst>
      <p:ext uri="{BB962C8B-B14F-4D97-AF65-F5344CB8AC3E}">
        <p14:creationId xmlns:p14="http://schemas.microsoft.com/office/powerpoint/2010/main" val="2595356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/>
              <a:t> Studio?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integrated development environment (IDE) for R</a:t>
            </a:r>
          </a:p>
          <a:p>
            <a:r>
              <a:rPr lang="en-US" dirty="0"/>
              <a:t>Software that includes R, R console, file explorer, graphics viewer, code notebook and more!</a:t>
            </a:r>
          </a:p>
          <a:p>
            <a:r>
              <a:rPr lang="en-US" dirty="0"/>
              <a:t>One stop shop for coding in R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https://posit.co/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0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907EE3-8A46-A127-AF80-84F3302565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3023" y="0"/>
            <a:ext cx="1219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642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22062</TotalTime>
  <Words>3106</Words>
  <Application>Microsoft Macintosh PowerPoint</Application>
  <PresentationFormat>Widescreen</PresentationFormat>
  <Paragraphs>484</Paragraphs>
  <Slides>75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Neue Haas Grotesk Text Pro</vt:lpstr>
      <vt:lpstr>Source Sans Pro</vt:lpstr>
      <vt:lpstr>Trebuchet MS</vt:lpstr>
      <vt:lpstr>PunchcardVTI</vt:lpstr>
      <vt:lpstr>INTRODUCTION TO R</vt:lpstr>
      <vt:lpstr>About me</vt:lpstr>
      <vt:lpstr>Overview</vt:lpstr>
      <vt:lpstr>Tips and Tricks</vt:lpstr>
      <vt:lpstr>Tech Stack/Programming Ecosystem</vt:lpstr>
      <vt:lpstr>What is R?</vt:lpstr>
      <vt:lpstr>Why R?</vt:lpstr>
      <vt:lpstr>What is R Studio?</vt:lpstr>
      <vt:lpstr>PowerPoint Presentation</vt:lpstr>
      <vt:lpstr>What is Posit Cloud?</vt:lpstr>
      <vt:lpstr>PowerPoint Presentation</vt:lpstr>
      <vt:lpstr>R File Types</vt:lpstr>
      <vt:lpstr>PowerPoint Presentation</vt:lpstr>
      <vt:lpstr>R and R Studio Cheat Sheets</vt:lpstr>
      <vt:lpstr>Let’s get started!</vt:lpstr>
      <vt:lpstr>PowerPoint Presentation</vt:lpstr>
      <vt:lpstr>PowerPoint Presentation</vt:lpstr>
      <vt:lpstr>PowerPoint Presentation</vt:lpstr>
      <vt:lpstr>Basic R Arithmetic Operations</vt:lpstr>
      <vt:lpstr>PowerPoint Presentation</vt:lpstr>
      <vt:lpstr>Vectors and Functions</vt:lpstr>
      <vt:lpstr>PowerPoint Presentation</vt:lpstr>
      <vt:lpstr>Help Details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Colnames and Row names</vt:lpstr>
      <vt:lpstr>PowerPoint Presentation</vt:lpstr>
      <vt:lpstr>Save your amazing work!</vt:lpstr>
      <vt:lpstr>PowerPoint Presentation</vt:lpstr>
      <vt:lpstr>Activity 1: 1_Basic_Commands.Rmd</vt:lpstr>
      <vt:lpstr>Questions?</vt:lpstr>
      <vt:lpstr>Datasets</vt:lpstr>
      <vt:lpstr>Built-in Datasets</vt:lpstr>
      <vt:lpstr>New Operations</vt:lpstr>
      <vt:lpstr>Activity 2:  Built-in Datasets</vt:lpstr>
      <vt:lpstr>Data Manipulation</vt:lpstr>
      <vt:lpstr>What is a package?</vt:lpstr>
      <vt:lpstr>Tidyverse</vt:lpstr>
      <vt:lpstr>PowerPoint Presentation</vt:lpstr>
      <vt:lpstr>PowerPoint Presentation</vt:lpstr>
      <vt:lpstr>dplyr: Transform your data</vt:lpstr>
      <vt:lpstr>Pipes!</vt:lpstr>
      <vt:lpstr>Activity 3:  Data Manipulation</vt:lpstr>
      <vt:lpstr>Questions?</vt:lpstr>
      <vt:lpstr>Concluding Remarks</vt:lpstr>
      <vt:lpstr>This concludes the Intro to R</vt:lpstr>
      <vt:lpstr>Additional Materials</vt:lpstr>
      <vt:lpstr>Data Import and Export</vt:lpstr>
      <vt:lpstr>Save a table as a file</vt:lpstr>
      <vt:lpstr>Read Data From Website</vt:lpstr>
      <vt:lpstr>Activity 4:  Data Import and Export</vt:lpstr>
      <vt:lpstr>Visualizations for Today</vt:lpstr>
      <vt:lpstr>ggplot2: Visualize Data </vt:lpstr>
      <vt:lpstr>ggplot2: Visualize Data </vt:lpstr>
      <vt:lpstr>Aesthetic mapping options  </vt:lpstr>
      <vt:lpstr>ggplot2: Faceting</vt:lpstr>
      <vt:lpstr>tidr: gather</vt:lpstr>
      <vt:lpstr>Activity 5: Data Visualization</vt:lpstr>
      <vt:lpstr>Questions on Basic Visualizations?</vt:lpstr>
      <vt:lpstr>Data Analysis in R</vt:lpstr>
      <vt:lpstr>Correlation</vt:lpstr>
      <vt:lpstr>Correlation Matrix</vt:lpstr>
      <vt:lpstr>Correlation Test</vt:lpstr>
      <vt:lpstr>t-tests</vt:lpstr>
      <vt:lpstr>One Sample t-test</vt:lpstr>
      <vt:lpstr>Two Sample Independent t-test</vt:lpstr>
      <vt:lpstr>Paired-Samples t-test</vt:lpstr>
      <vt:lpstr>Activity 6: Data Analysis in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Danny Lumian</dc:creator>
  <cp:lastModifiedBy>Daniel Lumian</cp:lastModifiedBy>
  <cp:revision>178</cp:revision>
  <dcterms:created xsi:type="dcterms:W3CDTF">2022-08-24T14:58:18Z</dcterms:created>
  <dcterms:modified xsi:type="dcterms:W3CDTF">2023-06-26T16:24:58Z</dcterms:modified>
</cp:coreProperties>
</file>